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47C4D7-094F-2D40-A6C2-79DA054D541B}" type="doc">
      <dgm:prSet loTypeId="urn:microsoft.com/office/officeart/2005/8/layout/cycle3" loCatId="cycle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9E38713-95CA-7C41-A078-0D460F4A36E6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第一阶段：讨论，研究</a:t>
          </a:r>
          <a:r>
            <a:rPr lang="en-US" sz="2000" dirty="0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，</a:t>
          </a:r>
          <a:r>
            <a:rPr lang="zh-CN" sz="2000" dirty="0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集中</a:t>
          </a:r>
          <a:endParaRPr lang="en-US" sz="2000" dirty="0">
            <a:solidFill>
              <a:schemeClr val="tx1"/>
            </a:solidFill>
            <a:latin typeface="KaiTi" pitchFamily="49" charset="-122"/>
            <a:ea typeface="KaiTi" pitchFamily="49" charset="-122"/>
          </a:endParaRPr>
        </a:p>
      </dgm:t>
    </dgm:pt>
    <dgm:pt modelId="{17221F58-DB12-0745-94C5-4F0D9AA9DB8B}" type="parTrans" cxnId="{45451484-C306-9148-813E-35B7509AC218}">
      <dgm:prSet/>
      <dgm:spPr/>
      <dgm:t>
        <a:bodyPr/>
        <a:lstStyle/>
        <a:p>
          <a:endParaRPr lang="en-US"/>
        </a:p>
      </dgm:t>
    </dgm:pt>
    <dgm:pt modelId="{DE074935-82D1-0F45-8340-9D285338E529}" type="sibTrans" cxnId="{45451484-C306-9148-813E-35B7509AC218}">
      <dgm:prSet/>
      <dgm:spPr/>
      <dgm:t>
        <a:bodyPr/>
        <a:lstStyle/>
        <a:p>
          <a:endParaRPr lang="en-US"/>
        </a:p>
      </dgm:t>
    </dgm:pt>
    <dgm:pt modelId="{68311F8E-0F90-C44C-9FF5-BC38C90B02AD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第二阶段：审查，组织</a:t>
          </a:r>
          <a:r>
            <a:rPr lang="zh-CN" sz="2000" dirty="0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，</a:t>
          </a:r>
          <a:r>
            <a:rPr lang="en-US" sz="2000" dirty="0" err="1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推荐</a:t>
          </a:r>
          <a:endParaRPr lang="en-US" sz="2000" dirty="0">
            <a:solidFill>
              <a:schemeClr val="tx1"/>
            </a:solidFill>
            <a:latin typeface="KaiTi" pitchFamily="49" charset="-122"/>
            <a:ea typeface="KaiTi" pitchFamily="49" charset="-122"/>
          </a:endParaRPr>
        </a:p>
      </dgm:t>
    </dgm:pt>
    <dgm:pt modelId="{DDAE8F17-6695-9541-8E60-DD79324CD754}" type="parTrans" cxnId="{0EA5DC44-32EC-BE40-AABC-A79818B12D08}">
      <dgm:prSet/>
      <dgm:spPr/>
      <dgm:t>
        <a:bodyPr/>
        <a:lstStyle/>
        <a:p>
          <a:endParaRPr lang="en-US"/>
        </a:p>
      </dgm:t>
    </dgm:pt>
    <dgm:pt modelId="{4EDD32D0-D21D-D845-A2CB-831595A57DEE}" type="sibTrans" cxnId="{0EA5DC44-32EC-BE40-AABC-A79818B12D08}">
      <dgm:prSet/>
      <dgm:spPr/>
      <dgm:t>
        <a:bodyPr/>
        <a:lstStyle/>
        <a:p>
          <a:endParaRPr lang="en-US"/>
        </a:p>
      </dgm:t>
    </dgm:pt>
    <dgm:pt modelId="{0261BDF3-C17D-1D4A-9ABD-29EF21CC282E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第三阶段：宣传</a:t>
          </a:r>
          <a:r>
            <a:rPr lang="zh-CN" sz="2000" dirty="0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， </a:t>
          </a:r>
          <a:r>
            <a:rPr lang="en-US" sz="2000" dirty="0" err="1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培训</a:t>
          </a:r>
          <a:r>
            <a:rPr lang="zh-CN" sz="2000" dirty="0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， </a:t>
          </a:r>
          <a:r>
            <a:rPr lang="zh-CN" altLang="en-US" sz="2000" dirty="0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落</a:t>
          </a:r>
          <a:r>
            <a:rPr lang="en-US" sz="2000" dirty="0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实</a:t>
          </a:r>
          <a:endParaRPr lang="en-US" sz="2000" dirty="0">
            <a:solidFill>
              <a:schemeClr val="tx1"/>
            </a:solidFill>
            <a:latin typeface="KaiTi" pitchFamily="49" charset="-122"/>
            <a:ea typeface="KaiTi" pitchFamily="49" charset="-122"/>
          </a:endParaRPr>
        </a:p>
      </dgm:t>
    </dgm:pt>
    <dgm:pt modelId="{A66AA6BE-FFAD-6F4F-A6D6-25B86BBD2887}" type="parTrans" cxnId="{91E61F28-09BE-1048-9ED4-293F4BB7A1E4}">
      <dgm:prSet/>
      <dgm:spPr/>
      <dgm:t>
        <a:bodyPr/>
        <a:lstStyle/>
        <a:p>
          <a:endParaRPr lang="en-US"/>
        </a:p>
      </dgm:t>
    </dgm:pt>
    <dgm:pt modelId="{78E939CF-95F2-AF43-AD42-05B8D70F20B4}" type="sibTrans" cxnId="{91E61F28-09BE-1048-9ED4-293F4BB7A1E4}">
      <dgm:prSet/>
      <dgm:spPr/>
      <dgm:t>
        <a:bodyPr/>
        <a:lstStyle/>
        <a:p>
          <a:endParaRPr lang="en-US"/>
        </a:p>
      </dgm:t>
    </dgm:pt>
    <dgm:pt modelId="{240C5F78-0F1A-0F43-B712-5A597C05BF40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第五阶段：评估</a:t>
          </a:r>
          <a:r>
            <a:rPr lang="zh-CN" sz="2000" dirty="0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，</a:t>
          </a:r>
          <a:r>
            <a:rPr lang="en-US" sz="2000" dirty="0" err="1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修正</a:t>
          </a:r>
          <a:endParaRPr lang="en-US" sz="2000" dirty="0">
            <a:solidFill>
              <a:schemeClr val="tx1"/>
            </a:solidFill>
            <a:latin typeface="KaiTi" pitchFamily="49" charset="-122"/>
            <a:ea typeface="KaiTi" pitchFamily="49" charset="-122"/>
          </a:endParaRPr>
        </a:p>
      </dgm:t>
    </dgm:pt>
    <dgm:pt modelId="{8854EA6E-BB9D-3A4D-9F6D-D0061905CE41}" type="parTrans" cxnId="{DF6154F1-953B-194F-A640-3F640E929AF3}">
      <dgm:prSet/>
      <dgm:spPr/>
      <dgm:t>
        <a:bodyPr/>
        <a:lstStyle/>
        <a:p>
          <a:endParaRPr lang="en-US"/>
        </a:p>
      </dgm:t>
    </dgm:pt>
    <dgm:pt modelId="{E4C2E378-523F-4B48-B61E-04FFF36E10B3}" type="sibTrans" cxnId="{DF6154F1-953B-194F-A640-3F640E929AF3}">
      <dgm:prSet/>
      <dgm:spPr/>
      <dgm:t>
        <a:bodyPr/>
        <a:lstStyle/>
        <a:p>
          <a:endParaRPr lang="en-US"/>
        </a:p>
      </dgm:t>
    </dgm:pt>
    <dgm:pt modelId="{5A7DC57B-EE92-4048-BF04-4151B909BD9C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第四阶段：信息反馈，评估</a:t>
          </a:r>
          <a:r>
            <a:rPr lang="zh-CN" sz="2000" dirty="0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， </a:t>
          </a:r>
          <a:r>
            <a:rPr lang="en-US" sz="2000" dirty="0" err="1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课程定位</a:t>
          </a:r>
          <a:endParaRPr lang="en-US" sz="2000" dirty="0">
            <a:solidFill>
              <a:schemeClr val="tx1"/>
            </a:solidFill>
            <a:latin typeface="KaiTi" pitchFamily="49" charset="-122"/>
            <a:ea typeface="KaiTi" pitchFamily="49" charset="-122"/>
          </a:endParaRPr>
        </a:p>
      </dgm:t>
    </dgm:pt>
    <dgm:pt modelId="{964798A3-1E59-5D4C-8AFC-13A182D28AAD}" type="sibTrans" cxnId="{DB2E6988-C283-E04D-A525-BD9FB99734F9}">
      <dgm:prSet/>
      <dgm:spPr/>
      <dgm:t>
        <a:bodyPr/>
        <a:lstStyle/>
        <a:p>
          <a:endParaRPr lang="en-US"/>
        </a:p>
      </dgm:t>
    </dgm:pt>
    <dgm:pt modelId="{5D6C6CC2-3F60-7C48-A032-882EFB086247}" type="parTrans" cxnId="{DB2E6988-C283-E04D-A525-BD9FB99734F9}">
      <dgm:prSet/>
      <dgm:spPr/>
      <dgm:t>
        <a:bodyPr/>
        <a:lstStyle/>
        <a:p>
          <a:endParaRPr lang="en-US"/>
        </a:p>
      </dgm:t>
    </dgm:pt>
    <dgm:pt modelId="{0EF9E89C-80B3-1341-9A44-266ADD5EEA77}" type="pres">
      <dgm:prSet presAssocID="{4B47C4D7-094F-2D40-A6C2-79DA054D541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A8111C5-BB0A-984F-8735-D6DC01994543}" type="pres">
      <dgm:prSet presAssocID="{4B47C4D7-094F-2D40-A6C2-79DA054D541B}" presName="cycle" presStyleCnt="0"/>
      <dgm:spPr/>
    </dgm:pt>
    <dgm:pt modelId="{7DFA8FFC-F71C-1345-ADC9-8043B78C4FBB}" type="pres">
      <dgm:prSet presAssocID="{39E38713-95CA-7C41-A078-0D460F4A36E6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5D2C56-251F-2149-B117-8552869CDA7B}" type="pres">
      <dgm:prSet presAssocID="{DE074935-82D1-0F45-8340-9D285338E529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C1F70642-CCDD-6F45-B922-7D2667AAF23E}" type="pres">
      <dgm:prSet presAssocID="{68311F8E-0F90-C44C-9FF5-BC38C90B02AD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383C55-E28E-B049-B870-D4C0986CCFF2}" type="pres">
      <dgm:prSet presAssocID="{0261BDF3-C17D-1D4A-9ABD-29EF21CC282E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C3DA5A-CBC1-F94A-BCEB-B7FC7F42977F}" type="pres">
      <dgm:prSet presAssocID="{5A7DC57B-EE92-4048-BF04-4151B909BD9C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E272B2-1A41-6343-8669-D7246733B682}" type="pres">
      <dgm:prSet presAssocID="{240C5F78-0F1A-0F43-B712-5A597C05BF40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E61F28-09BE-1048-9ED4-293F4BB7A1E4}" srcId="{4B47C4D7-094F-2D40-A6C2-79DA054D541B}" destId="{0261BDF3-C17D-1D4A-9ABD-29EF21CC282E}" srcOrd="2" destOrd="0" parTransId="{A66AA6BE-FFAD-6F4F-A6D6-25B86BBD2887}" sibTransId="{78E939CF-95F2-AF43-AD42-05B8D70F20B4}"/>
    <dgm:cxn modelId="{DF6154F1-953B-194F-A640-3F640E929AF3}" srcId="{4B47C4D7-094F-2D40-A6C2-79DA054D541B}" destId="{240C5F78-0F1A-0F43-B712-5A597C05BF40}" srcOrd="4" destOrd="0" parTransId="{8854EA6E-BB9D-3A4D-9F6D-D0061905CE41}" sibTransId="{E4C2E378-523F-4B48-B61E-04FFF36E10B3}"/>
    <dgm:cxn modelId="{182FAE46-04FE-4407-B23F-BDA1E5A9E16B}" type="presOf" srcId="{DE074935-82D1-0F45-8340-9D285338E529}" destId="{D65D2C56-251F-2149-B117-8552869CDA7B}" srcOrd="0" destOrd="0" presId="urn:microsoft.com/office/officeart/2005/8/layout/cycle3"/>
    <dgm:cxn modelId="{45451484-C306-9148-813E-35B7509AC218}" srcId="{4B47C4D7-094F-2D40-A6C2-79DA054D541B}" destId="{39E38713-95CA-7C41-A078-0D460F4A36E6}" srcOrd="0" destOrd="0" parTransId="{17221F58-DB12-0745-94C5-4F0D9AA9DB8B}" sibTransId="{DE074935-82D1-0F45-8340-9D285338E529}"/>
    <dgm:cxn modelId="{12D678E3-F065-470A-9790-DD13B8216D96}" type="presOf" srcId="{240C5F78-0F1A-0F43-B712-5A597C05BF40}" destId="{A7E272B2-1A41-6343-8669-D7246733B682}" srcOrd="0" destOrd="0" presId="urn:microsoft.com/office/officeart/2005/8/layout/cycle3"/>
    <dgm:cxn modelId="{16E1F0A7-DB86-4424-A66F-05AEBAB6F91E}" type="presOf" srcId="{0261BDF3-C17D-1D4A-9ABD-29EF21CC282E}" destId="{87383C55-E28E-B049-B870-D4C0986CCFF2}" srcOrd="0" destOrd="0" presId="urn:microsoft.com/office/officeart/2005/8/layout/cycle3"/>
    <dgm:cxn modelId="{B314E5DD-D944-4520-9A3F-1BEEA02AED2F}" type="presOf" srcId="{5A7DC57B-EE92-4048-BF04-4151B909BD9C}" destId="{28C3DA5A-CBC1-F94A-BCEB-B7FC7F42977F}" srcOrd="0" destOrd="0" presId="urn:microsoft.com/office/officeart/2005/8/layout/cycle3"/>
    <dgm:cxn modelId="{7AE64353-5363-4A2F-B584-2B2AA4517E48}" type="presOf" srcId="{4B47C4D7-094F-2D40-A6C2-79DA054D541B}" destId="{0EF9E89C-80B3-1341-9A44-266ADD5EEA77}" srcOrd="0" destOrd="0" presId="urn:microsoft.com/office/officeart/2005/8/layout/cycle3"/>
    <dgm:cxn modelId="{0EA5DC44-32EC-BE40-AABC-A79818B12D08}" srcId="{4B47C4D7-094F-2D40-A6C2-79DA054D541B}" destId="{68311F8E-0F90-C44C-9FF5-BC38C90B02AD}" srcOrd="1" destOrd="0" parTransId="{DDAE8F17-6695-9541-8E60-DD79324CD754}" sibTransId="{4EDD32D0-D21D-D845-A2CB-831595A57DEE}"/>
    <dgm:cxn modelId="{DB2E6988-C283-E04D-A525-BD9FB99734F9}" srcId="{4B47C4D7-094F-2D40-A6C2-79DA054D541B}" destId="{5A7DC57B-EE92-4048-BF04-4151B909BD9C}" srcOrd="3" destOrd="0" parTransId="{5D6C6CC2-3F60-7C48-A032-882EFB086247}" sibTransId="{964798A3-1E59-5D4C-8AFC-13A182D28AAD}"/>
    <dgm:cxn modelId="{56D044DC-E7C9-4F26-8BBB-74E92BA193FA}" type="presOf" srcId="{68311F8E-0F90-C44C-9FF5-BC38C90B02AD}" destId="{C1F70642-CCDD-6F45-B922-7D2667AAF23E}" srcOrd="0" destOrd="0" presId="urn:microsoft.com/office/officeart/2005/8/layout/cycle3"/>
    <dgm:cxn modelId="{3675C922-CF07-4AFE-A1FA-BB7EECDB07B5}" type="presOf" srcId="{39E38713-95CA-7C41-A078-0D460F4A36E6}" destId="{7DFA8FFC-F71C-1345-ADC9-8043B78C4FBB}" srcOrd="0" destOrd="0" presId="urn:microsoft.com/office/officeart/2005/8/layout/cycle3"/>
    <dgm:cxn modelId="{42485A06-BE32-402B-979C-659E8AF21F69}" type="presParOf" srcId="{0EF9E89C-80B3-1341-9A44-266ADD5EEA77}" destId="{1A8111C5-BB0A-984F-8735-D6DC01994543}" srcOrd="0" destOrd="0" presId="urn:microsoft.com/office/officeart/2005/8/layout/cycle3"/>
    <dgm:cxn modelId="{4415B3D7-FC20-4401-AAA3-AD1CB551DB69}" type="presParOf" srcId="{1A8111C5-BB0A-984F-8735-D6DC01994543}" destId="{7DFA8FFC-F71C-1345-ADC9-8043B78C4FBB}" srcOrd="0" destOrd="0" presId="urn:microsoft.com/office/officeart/2005/8/layout/cycle3"/>
    <dgm:cxn modelId="{9589FBB8-4FA1-4928-8C58-DD8C9384E268}" type="presParOf" srcId="{1A8111C5-BB0A-984F-8735-D6DC01994543}" destId="{D65D2C56-251F-2149-B117-8552869CDA7B}" srcOrd="1" destOrd="0" presId="urn:microsoft.com/office/officeart/2005/8/layout/cycle3"/>
    <dgm:cxn modelId="{F345105E-3338-4D9C-8201-3357FEDD1E29}" type="presParOf" srcId="{1A8111C5-BB0A-984F-8735-D6DC01994543}" destId="{C1F70642-CCDD-6F45-B922-7D2667AAF23E}" srcOrd="2" destOrd="0" presId="urn:microsoft.com/office/officeart/2005/8/layout/cycle3"/>
    <dgm:cxn modelId="{E794A031-B728-4F39-85B7-68F639785772}" type="presParOf" srcId="{1A8111C5-BB0A-984F-8735-D6DC01994543}" destId="{87383C55-E28E-B049-B870-D4C0986CCFF2}" srcOrd="3" destOrd="0" presId="urn:microsoft.com/office/officeart/2005/8/layout/cycle3"/>
    <dgm:cxn modelId="{90C84F26-1A61-47F0-85DE-745952A5F28D}" type="presParOf" srcId="{1A8111C5-BB0A-984F-8735-D6DC01994543}" destId="{28C3DA5A-CBC1-F94A-BCEB-B7FC7F42977F}" srcOrd="4" destOrd="0" presId="urn:microsoft.com/office/officeart/2005/8/layout/cycle3"/>
    <dgm:cxn modelId="{1D69549B-C167-4B7E-894A-E18666F465DE}" type="presParOf" srcId="{1A8111C5-BB0A-984F-8735-D6DC01994543}" destId="{A7E272B2-1A41-6343-8669-D7246733B682}" srcOrd="5" destOrd="0" presId="urn:microsoft.com/office/officeart/2005/8/layout/cycle3"/>
  </dgm:cxnLst>
  <dgm:bg/>
  <dgm:whole>
    <a:ln w="76200" cmpd="sng">
      <a:noFill/>
    </a:ln>
  </dgm:whole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5D2C56-251F-2149-B117-8552869CDA7B}">
      <dsp:nvSpPr>
        <dsp:cNvPr id="0" name=""/>
        <dsp:cNvSpPr/>
      </dsp:nvSpPr>
      <dsp:spPr>
        <a:xfrm>
          <a:off x="1867779" y="-27638"/>
          <a:ext cx="4494040" cy="4494040"/>
        </a:xfrm>
        <a:prstGeom prst="circularArrow">
          <a:avLst>
            <a:gd name="adj1" fmla="val 5544"/>
            <a:gd name="adj2" fmla="val 330680"/>
            <a:gd name="adj3" fmla="val 13765712"/>
            <a:gd name="adj4" fmla="val 17392183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DFA8FFC-F71C-1345-ADC9-8043B78C4FBB}">
      <dsp:nvSpPr>
        <dsp:cNvPr id="0" name=""/>
        <dsp:cNvSpPr/>
      </dsp:nvSpPr>
      <dsp:spPr>
        <a:xfrm>
          <a:off x="3057971" y="1135"/>
          <a:ext cx="2113657" cy="105682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第一阶段：讨论，研究</a:t>
          </a:r>
          <a:r>
            <a:rPr lang="en-US" sz="2000" kern="1200" dirty="0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，</a:t>
          </a:r>
          <a:r>
            <a:rPr lang="zh-CN" sz="2000" kern="1200" dirty="0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集中</a:t>
          </a:r>
          <a:endParaRPr lang="en-US" sz="2000" kern="1200" dirty="0">
            <a:solidFill>
              <a:schemeClr val="tx1"/>
            </a:solidFill>
            <a:latin typeface="KaiTi" pitchFamily="49" charset="-122"/>
            <a:ea typeface="KaiTi" pitchFamily="49" charset="-122"/>
          </a:endParaRPr>
        </a:p>
      </dsp:txBody>
      <dsp:txXfrm>
        <a:off x="3057971" y="1135"/>
        <a:ext cx="2113657" cy="1056828"/>
      </dsp:txXfrm>
    </dsp:sp>
    <dsp:sp modelId="{C1F70642-CCDD-6F45-B922-7D2667AAF23E}">
      <dsp:nvSpPr>
        <dsp:cNvPr id="0" name=""/>
        <dsp:cNvSpPr/>
      </dsp:nvSpPr>
      <dsp:spPr>
        <a:xfrm>
          <a:off x="4880609" y="1325359"/>
          <a:ext cx="2113657" cy="105682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第二阶段：审查，组织</a:t>
          </a:r>
          <a:r>
            <a:rPr lang="zh-CN" sz="2000" kern="1200" dirty="0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，</a:t>
          </a:r>
          <a:r>
            <a:rPr lang="en-US" sz="2000" kern="1200" dirty="0" err="1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推荐</a:t>
          </a:r>
          <a:endParaRPr lang="en-US" sz="2000" kern="1200" dirty="0">
            <a:solidFill>
              <a:schemeClr val="tx1"/>
            </a:solidFill>
            <a:latin typeface="KaiTi" pitchFamily="49" charset="-122"/>
            <a:ea typeface="KaiTi" pitchFamily="49" charset="-122"/>
          </a:endParaRPr>
        </a:p>
      </dsp:txBody>
      <dsp:txXfrm>
        <a:off x="4880609" y="1325359"/>
        <a:ext cx="2113657" cy="1056828"/>
      </dsp:txXfrm>
    </dsp:sp>
    <dsp:sp modelId="{87383C55-E28E-B049-B870-D4C0986CCFF2}">
      <dsp:nvSpPr>
        <dsp:cNvPr id="0" name=""/>
        <dsp:cNvSpPr/>
      </dsp:nvSpPr>
      <dsp:spPr>
        <a:xfrm>
          <a:off x="4184423" y="3467999"/>
          <a:ext cx="2113657" cy="105682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第三阶段：宣传</a:t>
          </a:r>
          <a:r>
            <a:rPr lang="zh-CN" sz="2000" kern="1200" dirty="0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， </a:t>
          </a:r>
          <a:r>
            <a:rPr lang="en-US" sz="2000" kern="1200" dirty="0" err="1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培训</a:t>
          </a:r>
          <a:r>
            <a:rPr lang="zh-CN" sz="2000" kern="1200" dirty="0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， </a:t>
          </a:r>
          <a:r>
            <a:rPr lang="zh-CN" altLang="en-US" sz="2000" kern="1200" dirty="0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落</a:t>
          </a:r>
          <a:r>
            <a:rPr lang="en-US" sz="2000" kern="1200" dirty="0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实</a:t>
          </a:r>
          <a:endParaRPr lang="en-US" sz="2000" kern="1200" dirty="0">
            <a:solidFill>
              <a:schemeClr val="tx1"/>
            </a:solidFill>
            <a:latin typeface="KaiTi" pitchFamily="49" charset="-122"/>
            <a:ea typeface="KaiTi" pitchFamily="49" charset="-122"/>
          </a:endParaRPr>
        </a:p>
      </dsp:txBody>
      <dsp:txXfrm>
        <a:off x="4184423" y="3467999"/>
        <a:ext cx="2113657" cy="1056828"/>
      </dsp:txXfrm>
    </dsp:sp>
    <dsp:sp modelId="{28C3DA5A-CBC1-F94A-BCEB-B7FC7F42977F}">
      <dsp:nvSpPr>
        <dsp:cNvPr id="0" name=""/>
        <dsp:cNvSpPr/>
      </dsp:nvSpPr>
      <dsp:spPr>
        <a:xfrm>
          <a:off x="1931519" y="3467999"/>
          <a:ext cx="2113657" cy="105682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第四阶段：信息反馈，评估</a:t>
          </a:r>
          <a:r>
            <a:rPr lang="zh-CN" sz="2000" kern="1200" dirty="0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， </a:t>
          </a:r>
          <a:r>
            <a:rPr lang="en-US" sz="2000" kern="1200" dirty="0" err="1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课程定位</a:t>
          </a:r>
          <a:endParaRPr lang="en-US" sz="2000" kern="1200" dirty="0">
            <a:solidFill>
              <a:schemeClr val="tx1"/>
            </a:solidFill>
            <a:latin typeface="KaiTi" pitchFamily="49" charset="-122"/>
            <a:ea typeface="KaiTi" pitchFamily="49" charset="-122"/>
          </a:endParaRPr>
        </a:p>
      </dsp:txBody>
      <dsp:txXfrm>
        <a:off x="1931519" y="3467999"/>
        <a:ext cx="2113657" cy="1056828"/>
      </dsp:txXfrm>
    </dsp:sp>
    <dsp:sp modelId="{A7E272B2-1A41-6343-8669-D7246733B682}">
      <dsp:nvSpPr>
        <dsp:cNvPr id="0" name=""/>
        <dsp:cNvSpPr/>
      </dsp:nvSpPr>
      <dsp:spPr>
        <a:xfrm>
          <a:off x="1235333" y="1325359"/>
          <a:ext cx="2113657" cy="1056828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第五阶段：评估</a:t>
          </a:r>
          <a:r>
            <a:rPr lang="zh-CN" sz="2000" kern="1200" dirty="0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，</a:t>
          </a:r>
          <a:r>
            <a:rPr lang="en-US" sz="2000" kern="1200" dirty="0" err="1" smtClean="0">
              <a:solidFill>
                <a:schemeClr val="tx1"/>
              </a:solidFill>
              <a:latin typeface="KaiTi" pitchFamily="49" charset="-122"/>
              <a:ea typeface="KaiTi" pitchFamily="49" charset="-122"/>
            </a:rPr>
            <a:t>修正</a:t>
          </a:r>
          <a:endParaRPr lang="en-US" sz="2000" kern="1200" dirty="0">
            <a:solidFill>
              <a:schemeClr val="tx1"/>
            </a:solidFill>
            <a:latin typeface="KaiTi" pitchFamily="49" charset="-122"/>
            <a:ea typeface="KaiTi" pitchFamily="49" charset="-122"/>
          </a:endParaRPr>
        </a:p>
      </dsp:txBody>
      <dsp:txXfrm>
        <a:off x="1235333" y="1325359"/>
        <a:ext cx="2113657" cy="10568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/>
          <a:lstStyle/>
          <a:p>
            <a:r>
              <a:rPr lang="zh-CN" altLang="en-US" dirty="0">
                <a:latin typeface="KaiTi" pitchFamily="49" charset="-122"/>
                <a:ea typeface="KaiTi" pitchFamily="49" charset="-122"/>
              </a:rPr>
              <a:t>瑞华中文学校课程研发计划书</a:t>
            </a:r>
            <a:endParaRPr lang="en-US" dirty="0"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895600"/>
            <a:ext cx="6400800" cy="1752600"/>
          </a:xfrm>
        </p:spPr>
        <p:txBody>
          <a:bodyPr/>
          <a:lstStyle/>
          <a:p>
            <a:r>
              <a:rPr lang="zh-CN" altLang="en-US" dirty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汤学青</a:t>
            </a:r>
            <a:endParaRPr lang="en-US" dirty="0">
              <a:solidFill>
                <a:schemeClr val="tx1"/>
              </a:solidFill>
              <a:latin typeface="KaiTi" pitchFamily="49" charset="-122"/>
              <a:ea typeface="KaiTi" pitchFamily="49" charset="-122"/>
            </a:endParaRPr>
          </a:p>
          <a:p>
            <a:r>
              <a:rPr lang="zh-CN" altLang="en-US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教</a:t>
            </a:r>
            <a:r>
              <a:rPr lang="zh-CN" altLang="en-US" dirty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务长</a:t>
            </a:r>
            <a:endParaRPr lang="en-US" dirty="0">
              <a:solidFill>
                <a:schemeClr val="tx1"/>
              </a:solidFill>
              <a:latin typeface="KaiTi" pitchFamily="49" charset="-122"/>
              <a:ea typeface="KaiTi" pitchFamily="49" charset="-122"/>
            </a:endParaRPr>
          </a:p>
          <a:p>
            <a:endParaRPr lang="en-US" dirty="0"/>
          </a:p>
        </p:txBody>
      </p:sp>
      <p:pic>
        <p:nvPicPr>
          <p:cNvPr id="4" name="Picture 3" descr="ray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533400"/>
            <a:ext cx="762000" cy="762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瑞华中文</a:t>
            </a:r>
            <a:r>
              <a:rPr lang="zh-CN" altLang="en-US" dirty="0">
                <a:latin typeface="KaiTi" pitchFamily="49" charset="-122"/>
                <a:ea typeface="KaiTi" pitchFamily="49" charset="-122"/>
              </a:rPr>
              <a:t>课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程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研发</a:t>
            </a:r>
            <a:r>
              <a:rPr lang="zh-CN" dirty="0" smtClean="0">
                <a:latin typeface="KaiTi" pitchFamily="49" charset="-122"/>
                <a:ea typeface="KaiTi" pitchFamily="49" charset="-122"/>
              </a:rPr>
              <a:t>周期</a:t>
            </a:r>
            <a:endParaRPr lang="en-US" dirty="0">
              <a:latin typeface="KaiTi" pitchFamily="49" charset="-122"/>
              <a:ea typeface="KaiTi" pitchFamily="49" charset="-122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990601" y="1600200"/>
          <a:ext cx="7086599" cy="4434024"/>
        </p:xfrm>
        <a:graphic>
          <a:graphicData uri="http://schemas.openxmlformats.org/drawingml/2006/table">
            <a:tbl>
              <a:tblPr/>
              <a:tblGrid>
                <a:gridCol w="1183688"/>
                <a:gridCol w="1089831"/>
                <a:gridCol w="1033110"/>
                <a:gridCol w="972340"/>
                <a:gridCol w="960185"/>
                <a:gridCol w="917646"/>
                <a:gridCol w="929799"/>
              </a:tblGrid>
              <a:tr h="4151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KaiTi" pitchFamily="49" charset="-122"/>
                          <a:ea typeface="KaiTi" pitchFamily="49" charset="-122"/>
                        </a:rPr>
                        <a:t>阶段</a:t>
                      </a:r>
                      <a:endParaRPr lang="en-US" sz="1600" dirty="0">
                        <a:latin typeface="Times New Roman"/>
                        <a:ea typeface="华文楷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华文楷体"/>
                          <a:cs typeface="Times New Roman"/>
                        </a:rPr>
                        <a:t>2012-13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华文楷体"/>
                          <a:cs typeface="Times New Roman"/>
                        </a:rPr>
                        <a:t>2013-14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华文楷体"/>
                          <a:cs typeface="Times New Roman"/>
                        </a:rPr>
                        <a:t>2014-15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华文楷体"/>
                          <a:cs typeface="Times New Roman"/>
                        </a:rPr>
                        <a:t>2015-16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华文楷体"/>
                          <a:cs typeface="Times New Roman"/>
                        </a:rPr>
                        <a:t>2016-17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华文楷体"/>
                          <a:cs typeface="Times New Roman"/>
                        </a:rPr>
                        <a:t>2017-18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684">
                <a:tc>
                  <a:txBody>
                    <a:bodyPr/>
                    <a:lstStyle/>
                    <a:p>
                      <a:pPr lvl="0"/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KaiTi" pitchFamily="49" charset="-122"/>
                          <a:ea typeface="KaiTi" pitchFamily="49" charset="-122"/>
                        </a:rPr>
                        <a:t>第一阶段：讨论，研究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KaiTi" pitchFamily="49" charset="-122"/>
                          <a:ea typeface="KaiTi" pitchFamily="49" charset="-122"/>
                        </a:rPr>
                        <a:t>，</a:t>
                      </a:r>
                      <a:r>
                        <a:rPr lang="zh-CN" sz="1600" dirty="0" smtClean="0">
                          <a:solidFill>
                            <a:schemeClr val="tx1"/>
                          </a:solidFill>
                          <a:latin typeface="KaiTi" pitchFamily="49" charset="-122"/>
                          <a:ea typeface="KaiTi" pitchFamily="49" charset="-122"/>
                        </a:rPr>
                        <a:t>集</a:t>
                      </a:r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KaiTi" pitchFamily="49" charset="-122"/>
                          <a:ea typeface="KaiTi" pitchFamily="49" charset="-122"/>
                        </a:rPr>
                        <a:t>中</a:t>
                      </a:r>
                      <a:endParaRPr lang="en-US" sz="1600" dirty="0" smtClean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highlight>
                            <a:srgbClr val="00FF00"/>
                          </a:highlight>
                          <a:latin typeface="Times New Roman"/>
                          <a:ea typeface="华文楷体"/>
                          <a:cs typeface="Times New Roman"/>
                        </a:rPr>
                        <a:t>Non-heritage</a:t>
                      </a: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highlight>
                            <a:srgbClr val="00FF00"/>
                          </a:highlight>
                          <a:latin typeface="Times New Roman"/>
                          <a:ea typeface="华文楷体"/>
                          <a:cs typeface="Times New Roman"/>
                        </a:rPr>
                        <a:t>Pre-K to Grade 4</a:t>
                      </a: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highlight>
                            <a:srgbClr val="FFFF00"/>
                          </a:highlight>
                          <a:latin typeface="Times New Roman"/>
                          <a:ea typeface="华文楷体"/>
                          <a:cs typeface="Times New Roman"/>
                        </a:rPr>
                        <a:t>Heritage</a:t>
                      </a: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highlight>
                            <a:srgbClr val="FFFF00"/>
                          </a:highlight>
                          <a:latin typeface="Times New Roman"/>
                          <a:ea typeface="华文楷体"/>
                          <a:cs typeface="Times New Roman"/>
                        </a:rPr>
                        <a:t>K4, K5, Grades 1-3</a:t>
                      </a: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highlight>
                            <a:srgbClr val="FF00FF"/>
                          </a:highlight>
                          <a:latin typeface="Times New Roman"/>
                          <a:ea typeface="华文楷体"/>
                          <a:cs typeface="Times New Roman"/>
                        </a:rPr>
                        <a:t>Heritage</a:t>
                      </a: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highlight>
                            <a:srgbClr val="FF00FF"/>
                          </a:highlight>
                          <a:latin typeface="Times New Roman"/>
                          <a:ea typeface="华文楷体"/>
                          <a:cs typeface="Times New Roman"/>
                        </a:rPr>
                        <a:t>Grades 4-9, AP Chinese</a:t>
                      </a: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684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KaiTi" pitchFamily="49" charset="-122"/>
                          <a:ea typeface="KaiTi" pitchFamily="49" charset="-122"/>
                        </a:rPr>
                        <a:t>第二阶段：审查，组织</a:t>
                      </a:r>
                      <a:r>
                        <a:rPr lang="zh-CN" sz="1600" dirty="0" smtClean="0">
                          <a:solidFill>
                            <a:schemeClr val="tx1"/>
                          </a:solidFill>
                          <a:latin typeface="KaiTi" pitchFamily="49" charset="-122"/>
                          <a:ea typeface="KaiTi" pitchFamily="49" charset="-122"/>
                        </a:rPr>
                        <a:t>，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KaiTi" pitchFamily="49" charset="-122"/>
                          <a:ea typeface="KaiTi" pitchFamily="49" charset="-122"/>
                        </a:rPr>
                        <a:t>推荐</a:t>
                      </a:r>
                      <a:endParaRPr lang="en-US" sz="1600" dirty="0" smtClean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highlight>
                            <a:srgbClr val="00FF00"/>
                          </a:highlight>
                          <a:latin typeface="Times New Roman"/>
                          <a:ea typeface="华文楷体"/>
                          <a:cs typeface="Times New Roman"/>
                        </a:rPr>
                        <a:t>Non-heritage</a:t>
                      </a: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highlight>
                            <a:srgbClr val="00FF00"/>
                          </a:highlight>
                          <a:latin typeface="Times New Roman"/>
                          <a:ea typeface="华文楷体"/>
                          <a:cs typeface="Times New Roman"/>
                        </a:rPr>
                        <a:t>Pre-K to Grade 4</a:t>
                      </a: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highlight>
                            <a:srgbClr val="FFFF00"/>
                          </a:highlight>
                          <a:latin typeface="Times New Roman"/>
                          <a:ea typeface="华文楷体"/>
                          <a:cs typeface="Times New Roman"/>
                        </a:rPr>
                        <a:t>Heritage</a:t>
                      </a: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highlight>
                            <a:srgbClr val="FFFF00"/>
                          </a:highlight>
                          <a:latin typeface="Times New Roman"/>
                          <a:ea typeface="华文楷体"/>
                          <a:cs typeface="Times New Roman"/>
                        </a:rPr>
                        <a:t>K4, K5, Grades 1-3</a:t>
                      </a: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highlight>
                            <a:srgbClr val="FF00FF"/>
                          </a:highlight>
                          <a:latin typeface="Times New Roman"/>
                          <a:ea typeface="华文楷体"/>
                          <a:cs typeface="Times New Roman"/>
                        </a:rPr>
                        <a:t>Heritage</a:t>
                      </a: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highlight>
                            <a:srgbClr val="FF00FF"/>
                          </a:highlight>
                          <a:latin typeface="Times New Roman"/>
                          <a:ea typeface="华文楷体"/>
                          <a:cs typeface="Times New Roman"/>
                        </a:rPr>
                        <a:t>Grades 4-9, AP Chinese</a:t>
                      </a: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684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KaiTi" pitchFamily="49" charset="-122"/>
                          <a:ea typeface="KaiTi" pitchFamily="49" charset="-122"/>
                        </a:rPr>
                        <a:t>第三阶段：宣传</a:t>
                      </a:r>
                      <a:r>
                        <a:rPr lang="zh-CN" sz="1600" dirty="0" smtClean="0">
                          <a:solidFill>
                            <a:schemeClr val="tx1"/>
                          </a:solidFill>
                          <a:latin typeface="KaiTi" pitchFamily="49" charset="-122"/>
                          <a:ea typeface="KaiTi" pitchFamily="49" charset="-122"/>
                        </a:rPr>
                        <a:t>，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KaiTi" pitchFamily="49" charset="-122"/>
                          <a:ea typeface="KaiTi" pitchFamily="49" charset="-122"/>
                        </a:rPr>
                        <a:t>培训</a:t>
                      </a:r>
                      <a:r>
                        <a:rPr lang="zh-CN" sz="1600" dirty="0" smtClean="0">
                          <a:solidFill>
                            <a:schemeClr val="tx1"/>
                          </a:solidFill>
                          <a:latin typeface="KaiTi" pitchFamily="49" charset="-122"/>
                          <a:ea typeface="KaiTi" pitchFamily="49" charset="-122"/>
                        </a:rPr>
                        <a:t>，</a:t>
                      </a:r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KaiTi" pitchFamily="49" charset="-122"/>
                          <a:ea typeface="KaiTi" pitchFamily="49" charset="-122"/>
                        </a:rPr>
                        <a:t>落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KaiTi" pitchFamily="49" charset="-122"/>
                          <a:ea typeface="KaiTi" pitchFamily="49" charset="-122"/>
                        </a:rPr>
                        <a:t>实</a:t>
                      </a:r>
                      <a:endParaRPr lang="en-US" sz="1600" dirty="0" smtClean="0">
                        <a:solidFill>
                          <a:schemeClr val="tx1"/>
                        </a:solidFill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highlight>
                            <a:srgbClr val="00FF00"/>
                          </a:highlight>
                          <a:latin typeface="Times New Roman"/>
                          <a:ea typeface="华文楷体"/>
                          <a:cs typeface="Times New Roman"/>
                        </a:rPr>
                        <a:t>Non-heritage</a:t>
                      </a: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highlight>
                            <a:srgbClr val="00FF00"/>
                          </a:highlight>
                          <a:latin typeface="Times New Roman"/>
                          <a:ea typeface="华文楷体"/>
                          <a:cs typeface="Times New Roman"/>
                        </a:rPr>
                        <a:t>Pre-K to Grade 4</a:t>
                      </a: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highlight>
                            <a:srgbClr val="FFFF00"/>
                          </a:highlight>
                          <a:latin typeface="Times New Roman"/>
                          <a:ea typeface="华文楷体"/>
                          <a:cs typeface="Times New Roman"/>
                        </a:rPr>
                        <a:t>Heritage</a:t>
                      </a: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highlight>
                            <a:srgbClr val="FFFF00"/>
                          </a:highlight>
                          <a:latin typeface="Times New Roman"/>
                          <a:ea typeface="华文楷体"/>
                          <a:cs typeface="Times New Roman"/>
                        </a:rPr>
                        <a:t>K4, K5, Grades 1-3</a:t>
                      </a: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highlight>
                            <a:srgbClr val="FF00FF"/>
                          </a:highlight>
                          <a:latin typeface="Times New Roman"/>
                          <a:ea typeface="华文楷体"/>
                          <a:cs typeface="Times New Roman"/>
                        </a:rPr>
                        <a:t>Heritage</a:t>
                      </a: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highlight>
                            <a:srgbClr val="FF00FF"/>
                          </a:highlight>
                          <a:latin typeface="Times New Roman"/>
                          <a:ea typeface="华文楷体"/>
                          <a:cs typeface="Times New Roman"/>
                        </a:rPr>
                        <a:t>Grades 4-9, AP Chinese</a:t>
                      </a: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0245">
                <a:tc>
                  <a:txBody>
                    <a:bodyPr/>
                    <a:lstStyle/>
                    <a:p>
                      <a:pPr lvl="0"/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KaiTi" pitchFamily="49" charset="-122"/>
                          <a:ea typeface="KaiTi" pitchFamily="49" charset="-122"/>
                        </a:rPr>
                        <a:t>第四阶段：信息反馈，评估</a:t>
                      </a:r>
                      <a:r>
                        <a:rPr lang="zh-CN" sz="1600" dirty="0" smtClean="0">
                          <a:solidFill>
                            <a:schemeClr val="tx1"/>
                          </a:solidFill>
                          <a:latin typeface="KaiTi" pitchFamily="49" charset="-122"/>
                          <a:ea typeface="KaiTi" pitchFamily="49" charset="-122"/>
                        </a:rPr>
                        <a:t>，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KaiTi" pitchFamily="49" charset="-122"/>
                          <a:ea typeface="KaiTi" pitchFamily="49" charset="-122"/>
                        </a:rPr>
                        <a:t>课程定位</a:t>
                      </a:r>
                      <a:endParaRPr lang="en-US" sz="1600" dirty="0" smtClean="0">
                        <a:solidFill>
                          <a:schemeClr val="tx1"/>
                        </a:solidFill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highlight>
                            <a:srgbClr val="00FF00"/>
                          </a:highlight>
                          <a:latin typeface="Times New Roman"/>
                          <a:ea typeface="华文楷体"/>
                          <a:cs typeface="Times New Roman"/>
                        </a:rPr>
                        <a:t>Non-heritage</a:t>
                      </a: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highlight>
                            <a:srgbClr val="00FF00"/>
                          </a:highlight>
                          <a:latin typeface="Times New Roman"/>
                          <a:ea typeface="华文楷体"/>
                          <a:cs typeface="Times New Roman"/>
                        </a:rPr>
                        <a:t>Pre-K to Grade 4</a:t>
                      </a: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highlight>
                            <a:srgbClr val="FFFF00"/>
                          </a:highlight>
                          <a:latin typeface="Times New Roman"/>
                          <a:ea typeface="华文楷体"/>
                          <a:cs typeface="Times New Roman"/>
                        </a:rPr>
                        <a:t>Heritage</a:t>
                      </a: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highlight>
                            <a:srgbClr val="FFFF00"/>
                          </a:highlight>
                          <a:latin typeface="Times New Roman"/>
                          <a:ea typeface="华文楷体"/>
                          <a:cs typeface="Times New Roman"/>
                        </a:rPr>
                        <a:t>K4, K5, Grades 1-3</a:t>
                      </a: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highlight>
                            <a:srgbClr val="FF00FF"/>
                          </a:highlight>
                          <a:latin typeface="Times New Roman"/>
                          <a:ea typeface="华文楷体"/>
                          <a:cs typeface="Times New Roman"/>
                        </a:rPr>
                        <a:t>Heritage</a:t>
                      </a: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highlight>
                            <a:srgbClr val="FF00FF"/>
                          </a:highlight>
                          <a:latin typeface="Times New Roman"/>
                          <a:ea typeface="华文楷体"/>
                          <a:cs typeface="Times New Roman"/>
                        </a:rPr>
                        <a:t>Grades 4-9, AP Chinese</a:t>
                      </a: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8982">
                <a:tc>
                  <a:txBody>
                    <a:bodyPr/>
                    <a:lstStyle/>
                    <a:p>
                      <a:pPr lvl="0"/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KaiTi" pitchFamily="49" charset="-122"/>
                          <a:ea typeface="KaiTi" pitchFamily="49" charset="-122"/>
                        </a:rPr>
                        <a:t>第五阶段：评估</a:t>
                      </a:r>
                      <a:r>
                        <a:rPr lang="zh-CN" sz="1600" dirty="0" smtClean="0">
                          <a:solidFill>
                            <a:schemeClr val="tx1"/>
                          </a:solidFill>
                          <a:latin typeface="KaiTi" pitchFamily="49" charset="-122"/>
                          <a:ea typeface="KaiTi" pitchFamily="49" charset="-122"/>
                        </a:rPr>
                        <a:t>，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KaiTi" pitchFamily="49" charset="-122"/>
                          <a:ea typeface="KaiTi" pitchFamily="49" charset="-122"/>
                        </a:rPr>
                        <a:t>修正</a:t>
                      </a:r>
                      <a:endParaRPr lang="en-US" sz="1600" dirty="0" smtClean="0">
                        <a:solidFill>
                          <a:schemeClr val="tx1"/>
                        </a:solidFill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highlight>
                            <a:srgbClr val="00FF00"/>
                          </a:highlight>
                          <a:latin typeface="Times New Roman"/>
                          <a:ea typeface="华文楷体"/>
                          <a:cs typeface="Times New Roman"/>
                        </a:rPr>
                        <a:t>Non-heritage</a:t>
                      </a: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highlight>
                            <a:srgbClr val="00FF00"/>
                          </a:highlight>
                          <a:latin typeface="Times New Roman"/>
                          <a:ea typeface="华文楷体"/>
                          <a:cs typeface="Times New Roman"/>
                        </a:rPr>
                        <a:t>Pre-K to Grade 4</a:t>
                      </a: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highlight>
                            <a:srgbClr val="FFFF00"/>
                          </a:highlight>
                          <a:latin typeface="Times New Roman"/>
                          <a:ea typeface="华文楷体"/>
                          <a:cs typeface="Times New Roman"/>
                        </a:rPr>
                        <a:t>Heritage</a:t>
                      </a: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highlight>
                            <a:srgbClr val="FFFF00"/>
                          </a:highlight>
                          <a:latin typeface="Times New Roman"/>
                          <a:ea typeface="华文楷体"/>
                          <a:cs typeface="Times New Roman"/>
                        </a:rPr>
                        <a:t>K4, K5, Grades 1-3</a:t>
                      </a:r>
                      <a:endParaRPr lang="en-US" sz="1200">
                        <a:latin typeface="Times New Roman"/>
                        <a:ea typeface="华文楷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highlight>
                            <a:srgbClr val="FF00FF"/>
                          </a:highlight>
                          <a:latin typeface="Times New Roman"/>
                          <a:ea typeface="华文楷体"/>
                          <a:cs typeface="Times New Roman"/>
                        </a:rPr>
                        <a:t>Heritage</a:t>
                      </a:r>
                      <a:endParaRPr lang="en-US" sz="1200" dirty="0">
                        <a:latin typeface="Times New Roman"/>
                        <a:ea typeface="华文楷体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highlight>
                            <a:srgbClr val="FF00FF"/>
                          </a:highlight>
                          <a:latin typeface="Times New Roman"/>
                          <a:ea typeface="华文楷体"/>
                          <a:cs typeface="Times New Roman"/>
                        </a:rPr>
                        <a:t>Grades 4-9, AP Chinese</a:t>
                      </a:r>
                      <a:endParaRPr lang="en-US" sz="1200" dirty="0">
                        <a:latin typeface="Times New Roman"/>
                        <a:ea typeface="华文楷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3" descr="ray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533400"/>
            <a:ext cx="762000" cy="762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7162800" cy="1143000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课程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研发的必要性和重要性</a:t>
            </a:r>
            <a:endParaRPr lang="en-US" dirty="0"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524000"/>
            <a:ext cx="7391400" cy="4648200"/>
          </a:xfrm>
        </p:spPr>
        <p:txBody>
          <a:bodyPr>
            <a:normAutofit/>
          </a:bodyPr>
          <a:lstStyle/>
          <a:p>
            <a:pPr lvl="0"/>
            <a:r>
              <a:rPr lang="zh-CN" altLang="en-US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主流化 （当地教育部门认可）</a:t>
            </a:r>
            <a:endParaRPr lang="en-US" altLang="zh-CN" dirty="0" smtClean="0">
              <a:solidFill>
                <a:schemeClr val="tx1"/>
              </a:solidFill>
              <a:latin typeface="KaiTi" pitchFamily="49" charset="-122"/>
              <a:ea typeface="KaiTi" pitchFamily="49" charset="-122"/>
            </a:endParaRPr>
          </a:p>
          <a:p>
            <a:pPr lvl="0"/>
            <a:r>
              <a:rPr lang="zh-CN" altLang="en-US" dirty="0">
                <a:latin typeface="KaiTi" pitchFamily="49" charset="-122"/>
                <a:ea typeface="KaiTi" pitchFamily="49" charset="-122"/>
              </a:rPr>
              <a:t>正规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化 （符合美国</a:t>
            </a:r>
            <a:r>
              <a:rPr lang="zh-CN" altLang="en-US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教育规范）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lvl="0"/>
            <a:r>
              <a:rPr lang="zh-CN" altLang="en-US" dirty="0">
                <a:latin typeface="KaiTi" pitchFamily="49" charset="-122"/>
                <a:ea typeface="KaiTi" pitchFamily="49" charset="-122"/>
              </a:rPr>
              <a:t>现代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化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	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（适应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现代</a:t>
            </a:r>
            <a:r>
              <a:rPr lang="zh-CN" altLang="en-US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教育发展）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lvl="0"/>
            <a:r>
              <a:rPr lang="zh-CN" altLang="en-US" dirty="0">
                <a:latin typeface="KaiTi" pitchFamily="49" charset="-122"/>
                <a:ea typeface="KaiTi" pitchFamily="49" charset="-122"/>
              </a:rPr>
              <a:t>公开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化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	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（提升中文</a:t>
            </a:r>
            <a:r>
              <a:rPr lang="zh-CN" altLang="en-US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教育知名度）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lvl="0"/>
            <a:r>
              <a:rPr lang="zh-CN" altLang="en-US" dirty="0">
                <a:latin typeface="KaiTi" pitchFamily="49" charset="-122"/>
                <a:ea typeface="KaiTi" pitchFamily="49" charset="-122"/>
              </a:rPr>
              <a:t>普及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化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	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（扩大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中文</a:t>
            </a:r>
            <a:r>
              <a:rPr lang="zh-CN" altLang="en-US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教育影响力）</a:t>
            </a:r>
            <a:endParaRPr lang="en-US" altLang="zh-CN" dirty="0" smtClean="0">
              <a:solidFill>
                <a:schemeClr val="tx1"/>
              </a:solidFill>
              <a:latin typeface="KaiTi" pitchFamily="49" charset="-122"/>
              <a:ea typeface="KaiTi" pitchFamily="49" charset="-122"/>
            </a:endParaRPr>
          </a:p>
          <a:p>
            <a:pPr lvl="0"/>
            <a:endParaRPr lang="en-US" altLang="zh-CN" dirty="0">
              <a:latin typeface="KaiTi" pitchFamily="49" charset="-122"/>
              <a:ea typeface="KaiTi" pitchFamily="49" charset="-122"/>
            </a:endParaRPr>
          </a:p>
          <a:p>
            <a:pPr lvl="0" algn="ctr">
              <a:buNone/>
            </a:pPr>
            <a:r>
              <a:rPr lang="zh-CN" altLang="en-US" sz="4800" dirty="0" smtClean="0">
                <a:latin typeface="KaiTi" pitchFamily="49" charset="-122"/>
                <a:ea typeface="KaiTi" pitchFamily="49" charset="-122"/>
              </a:rPr>
              <a:t>谢谢大家！</a:t>
            </a:r>
            <a:endParaRPr lang="en-US" altLang="zh-CN" sz="4800" dirty="0" smtClean="0">
              <a:latin typeface="KaiTi" pitchFamily="49" charset="-122"/>
              <a:ea typeface="KaiTi" pitchFamily="49" charset="-122"/>
            </a:endParaRPr>
          </a:p>
          <a:p>
            <a:pPr lvl="0"/>
            <a:endParaRPr lang="en-US" altLang="zh-CN" dirty="0" smtClean="0">
              <a:latin typeface="KaiTi" pitchFamily="49" charset="-122"/>
              <a:ea typeface="KaiTi" pitchFamily="49" charset="-122"/>
            </a:endParaRPr>
          </a:p>
        </p:txBody>
      </p:sp>
      <p:pic>
        <p:nvPicPr>
          <p:cNvPr id="4" name="Picture 3" descr="ray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533400"/>
            <a:ext cx="762000" cy="762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瑞华中文学校简介</a:t>
            </a:r>
            <a:endParaRPr lang="en-US" dirty="0"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25963"/>
          </a:xfrm>
        </p:spPr>
        <p:txBody>
          <a:bodyPr/>
          <a:lstStyle/>
          <a:p>
            <a:r>
              <a:rPr lang="en-US" dirty="0" err="1" smtClean="0">
                <a:latin typeface="KaiTi" pitchFamily="49" charset="-122"/>
                <a:ea typeface="KaiTi" pitchFamily="49" charset="-122"/>
              </a:rPr>
              <a:t>创建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二</a:t>
            </a:r>
            <a:r>
              <a:rPr lang="zh-CN" altLang="en-US" dirty="0">
                <a:latin typeface="KaiTi" pitchFamily="49" charset="-122"/>
                <a:ea typeface="KaiTi" pitchFamily="49" charset="-122"/>
              </a:rPr>
              <a:t>十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年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r>
              <a:rPr lang="zh-CN" altLang="en-US" dirty="0">
                <a:latin typeface="KaiTi" pitchFamily="49" charset="-122"/>
                <a:ea typeface="KaiTi" pitchFamily="49" charset="-122"/>
              </a:rPr>
              <a:t>位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于芝</a:t>
            </a:r>
            <a:r>
              <a:rPr lang="zh-CN" altLang="en-US" dirty="0">
                <a:latin typeface="KaiTi" pitchFamily="49" charset="-122"/>
                <a:ea typeface="KaiTi" pitchFamily="49" charset="-122"/>
              </a:rPr>
              <a:t>加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哥西郊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瑞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柏市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一</a:t>
            </a:r>
            <a:r>
              <a:rPr lang="zh-CN" altLang="en-US" dirty="0">
                <a:latin typeface="KaiTi" pitchFamily="49" charset="-122"/>
                <a:ea typeface="KaiTi" pitchFamily="49" charset="-122"/>
              </a:rPr>
              <a:t>千二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百多名</a:t>
            </a:r>
            <a:r>
              <a:rPr lang="zh-CN" altLang="en-US" dirty="0">
                <a:latin typeface="KaiTi" pitchFamily="49" charset="-122"/>
                <a:ea typeface="KaiTi" pitchFamily="49" charset="-122"/>
              </a:rPr>
              <a:t>学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生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八</a:t>
            </a:r>
            <a:r>
              <a:rPr lang="zh-CN" altLang="en-US" dirty="0">
                <a:latin typeface="KaiTi" pitchFamily="49" charset="-122"/>
                <a:ea typeface="KaiTi" pitchFamily="49" charset="-122"/>
              </a:rPr>
              <a:t>十多名教师和管理人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员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两所校区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全年周</a:t>
            </a:r>
            <a:r>
              <a:rPr lang="zh-CN" altLang="en-US" dirty="0">
                <a:latin typeface="KaiTi" pitchFamily="49" charset="-122"/>
                <a:ea typeface="KaiTi" pitchFamily="49" charset="-122"/>
              </a:rPr>
              <a:t>六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，日开课 （秋，春，夏，三学期）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r>
              <a:rPr lang="zh-CN" altLang="en-US" dirty="0">
                <a:latin typeface="KaiTi" pitchFamily="49" charset="-122"/>
                <a:ea typeface="KaiTi" pitchFamily="49" charset="-122"/>
              </a:rPr>
              <a:t>暑假全日制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endParaRPr lang="en-US" dirty="0"/>
          </a:p>
        </p:txBody>
      </p:sp>
      <p:pic>
        <p:nvPicPr>
          <p:cNvPr id="4" name="Picture 3" descr="ray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533400"/>
            <a:ext cx="762000" cy="762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瑞华中文</a:t>
            </a:r>
            <a:r>
              <a:rPr lang="zh-CN" altLang="en-US" dirty="0">
                <a:latin typeface="KaiTi" pitchFamily="49" charset="-122"/>
                <a:ea typeface="KaiTi" pitchFamily="49" charset="-122"/>
              </a:rPr>
              <a:t>课程</a:t>
            </a:r>
            <a:endParaRPr lang="en-US" dirty="0"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25963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华裔中文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lvl="1"/>
            <a:r>
              <a:rPr lang="zh-CN" altLang="en-US" dirty="0">
                <a:latin typeface="KaiTi" pitchFamily="49" charset="-122"/>
                <a:ea typeface="KaiTi" pitchFamily="49" charset="-122"/>
              </a:rPr>
              <a:t>学前小班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，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学前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大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班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lvl="1"/>
            <a:r>
              <a:rPr lang="zh-CN" altLang="en-US" dirty="0">
                <a:latin typeface="KaiTi" pitchFamily="49" charset="-122"/>
                <a:ea typeface="KaiTi" pitchFamily="49" charset="-122"/>
              </a:rPr>
              <a:t>中文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1-10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年级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lvl="1"/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AP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中文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非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华裔中文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lvl="1"/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学前小班，学前大班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lvl="1"/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中文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1-4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年级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lvl="1"/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中文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5+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年级 （</a:t>
            </a:r>
            <a:r>
              <a:rPr lang="zh-CN" altLang="en-US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并向华裔中文？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）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</p:txBody>
      </p:sp>
      <p:pic>
        <p:nvPicPr>
          <p:cNvPr id="4" name="Picture 3" descr="ray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533400"/>
            <a:ext cx="762000" cy="762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瑞华中文</a:t>
            </a:r>
            <a:r>
              <a:rPr lang="zh-CN" altLang="en-US" dirty="0">
                <a:latin typeface="KaiTi" pitchFamily="49" charset="-122"/>
                <a:ea typeface="KaiTi" pitchFamily="49" charset="-122"/>
              </a:rPr>
              <a:t>课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程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研发</a:t>
            </a:r>
            <a:endParaRPr lang="en-US" dirty="0">
              <a:latin typeface="KaiTi" pitchFamily="49" charset="-122"/>
              <a:ea typeface="KaiTi" pitchFamily="49" charset="-122"/>
            </a:endParaRPr>
          </a:p>
        </p:txBody>
      </p:sp>
      <p:pic>
        <p:nvPicPr>
          <p:cNvPr id="4" name="Picture 3" descr="ray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533400"/>
            <a:ext cx="762000" cy="762000"/>
          </a:xfrm>
          <a:prstGeom prst="rect">
            <a:avLst/>
          </a:prstGeom>
        </p:spPr>
      </p:pic>
      <p:graphicFrame>
        <p:nvGraphicFramePr>
          <p:cNvPr id="6" name="D 1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瑞华中文</a:t>
            </a:r>
            <a:r>
              <a:rPr lang="zh-CN" altLang="en-US" dirty="0">
                <a:latin typeface="KaiTi" pitchFamily="49" charset="-122"/>
                <a:ea typeface="KaiTi" pitchFamily="49" charset="-122"/>
              </a:rPr>
              <a:t>课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程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研发结论</a:t>
            </a:r>
            <a:endParaRPr lang="en-US" dirty="0"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297363"/>
          </a:xfrm>
        </p:spPr>
        <p:txBody>
          <a:bodyPr>
            <a:normAutofit/>
          </a:bodyPr>
          <a:lstStyle/>
          <a:p>
            <a:pPr lvl="0"/>
            <a:r>
              <a:rPr lang="en-US" dirty="0" err="1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第一阶段：讨论，研究</a:t>
            </a:r>
            <a:r>
              <a:rPr lang="en-US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，</a:t>
            </a:r>
            <a:r>
              <a:rPr lang="zh-CN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集</a:t>
            </a:r>
            <a:r>
              <a:rPr lang="zh-CN" altLang="en-US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中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讨论</a:t>
            </a:r>
            <a:r>
              <a:rPr lang="zh-CN" altLang="en-US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及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加强中华文化传播的</a:t>
            </a:r>
            <a:r>
              <a:rPr lang="zh-CN" dirty="0" smtClean="0">
                <a:latin typeface="KaiTi" pitchFamily="49" charset="-122"/>
                <a:ea typeface="KaiTi" pitchFamily="49" charset="-122"/>
              </a:rPr>
              <a:t>使命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感</a:t>
            </a:r>
            <a:endParaRPr lang="en-US" altLang="zh-CN" dirty="0">
              <a:latin typeface="KaiTi" pitchFamily="49" charset="-122"/>
              <a:ea typeface="KaiTi" pitchFamily="49" charset="-122"/>
            </a:endParaRP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研究</a:t>
            </a:r>
            <a:r>
              <a:rPr lang="zh-CN" altLang="en-US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及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统一</a:t>
            </a:r>
            <a:r>
              <a:rPr lang="zh-CN" dirty="0" smtClean="0">
                <a:latin typeface="KaiTi" pitchFamily="49" charset="-122"/>
                <a:ea typeface="KaiTi" pitchFamily="49" charset="-122"/>
              </a:rPr>
              <a:t>未来课程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设置</a:t>
            </a:r>
            <a:r>
              <a:rPr lang="zh-CN" dirty="0" smtClean="0">
                <a:latin typeface="KaiTi" pitchFamily="49" charset="-122"/>
                <a:ea typeface="KaiTi" pitchFamily="49" charset="-122"/>
              </a:rPr>
              <a:t>的目标，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方向</a:t>
            </a:r>
            <a:r>
              <a:rPr lang="zh-CN" dirty="0" smtClean="0">
                <a:latin typeface="KaiTi" pitchFamily="49" charset="-122"/>
                <a:ea typeface="KaiTi" pitchFamily="49" charset="-122"/>
              </a:rPr>
              <a:t>和标准</a:t>
            </a:r>
            <a:endParaRPr lang="en-US" altLang="zh-CN" dirty="0">
              <a:latin typeface="KaiTi" pitchFamily="49" charset="-122"/>
              <a:ea typeface="KaiTi" pitchFamily="49" charset="-122"/>
            </a:endParaRPr>
          </a:p>
          <a:p>
            <a:pPr lvl="1"/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学习最新</a:t>
            </a:r>
            <a:r>
              <a:rPr lang="zh-CN" dirty="0" smtClean="0">
                <a:latin typeface="KaiTi" pitchFamily="49" charset="-122"/>
                <a:ea typeface="KaiTi" pitchFamily="49" charset="-122"/>
              </a:rPr>
              <a:t>课程发展的知识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，</a:t>
            </a:r>
            <a:r>
              <a:rPr lang="zh-CN" dirty="0" smtClean="0">
                <a:latin typeface="KaiTi" pitchFamily="49" charset="-122"/>
                <a:ea typeface="KaiTi" pitchFamily="49" charset="-122"/>
              </a:rPr>
              <a:t>研究理论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</p:txBody>
      </p:sp>
      <p:pic>
        <p:nvPicPr>
          <p:cNvPr id="4" name="Picture 3" descr="ray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533400"/>
            <a:ext cx="762000" cy="762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瑞华中文</a:t>
            </a:r>
            <a:r>
              <a:rPr lang="zh-CN" altLang="en-US" dirty="0">
                <a:latin typeface="KaiTi" pitchFamily="49" charset="-122"/>
                <a:ea typeface="KaiTi" pitchFamily="49" charset="-122"/>
              </a:rPr>
              <a:t>课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程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研发结论</a:t>
            </a:r>
            <a:endParaRPr lang="en-US" dirty="0"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297363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第二阶段：审查，组织</a:t>
            </a:r>
            <a:r>
              <a:rPr lang="zh-CN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，</a:t>
            </a:r>
            <a:r>
              <a:rPr lang="en-US" dirty="0" err="1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推荐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审查</a:t>
            </a:r>
            <a:r>
              <a:rPr lang="zh-CN" altLang="en-US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和</a:t>
            </a:r>
            <a:r>
              <a:rPr lang="zh-CN" dirty="0" smtClean="0">
                <a:latin typeface="KaiTi" pitchFamily="49" charset="-122"/>
                <a:ea typeface="KaiTi" pitchFamily="49" charset="-122"/>
              </a:rPr>
              <a:t>分析当前课程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设置</a:t>
            </a:r>
            <a:r>
              <a:rPr lang="zh-CN" dirty="0" smtClean="0">
                <a:latin typeface="KaiTi" pitchFamily="49" charset="-122"/>
                <a:ea typeface="KaiTi" pitchFamily="49" charset="-122"/>
              </a:rPr>
              <a:t>：长处和短处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组织</a:t>
            </a:r>
            <a:r>
              <a:rPr lang="zh-CN" altLang="en-US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和寻求</a:t>
            </a:r>
            <a:r>
              <a:rPr lang="zh-CN" dirty="0" smtClean="0">
                <a:latin typeface="KaiTi" pitchFamily="49" charset="-122"/>
                <a:ea typeface="KaiTi" pitchFamily="49" charset="-122"/>
              </a:rPr>
              <a:t>现有的课程和学习成果，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与</a:t>
            </a:r>
            <a:r>
              <a:rPr lang="zh-CN" dirty="0" smtClean="0">
                <a:latin typeface="KaiTi" pitchFamily="49" charset="-122"/>
                <a:ea typeface="KaiTi" pitchFamily="49" charset="-122"/>
              </a:rPr>
              <a:t>未来的课程</a:t>
            </a:r>
            <a:r>
              <a:rPr lang="zh-CN" dirty="0" smtClean="0">
                <a:latin typeface="KaiTi" pitchFamily="49" charset="-122"/>
                <a:ea typeface="KaiTi" pitchFamily="49" charset="-122"/>
              </a:rPr>
              <a:t>之间的差距</a:t>
            </a:r>
            <a:endParaRPr lang="en-US" altLang="zh-CN" dirty="0">
              <a:latin typeface="KaiTi" pitchFamily="49" charset="-122"/>
              <a:ea typeface="KaiTi" pitchFamily="49" charset="-122"/>
            </a:endParaRP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推荐</a:t>
            </a:r>
            <a:r>
              <a:rPr lang="zh-CN" dirty="0" smtClean="0">
                <a:latin typeface="KaiTi" pitchFamily="49" charset="-122"/>
                <a:ea typeface="KaiTi" pitchFamily="49" charset="-122"/>
              </a:rPr>
              <a:t>一个最佳方案，以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缩</a:t>
            </a:r>
            <a:r>
              <a:rPr lang="zh-CN" dirty="0" smtClean="0">
                <a:latin typeface="KaiTi" pitchFamily="49" charset="-122"/>
                <a:ea typeface="KaiTi" pitchFamily="49" charset="-122"/>
              </a:rPr>
              <a:t>减差距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</p:txBody>
      </p:sp>
      <p:pic>
        <p:nvPicPr>
          <p:cNvPr id="4" name="Picture 3" descr="ray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533400"/>
            <a:ext cx="762000" cy="762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瑞华中文</a:t>
            </a:r>
            <a:r>
              <a:rPr lang="zh-CN" altLang="en-US" dirty="0">
                <a:latin typeface="KaiTi" pitchFamily="49" charset="-122"/>
                <a:ea typeface="KaiTi" pitchFamily="49" charset="-122"/>
              </a:rPr>
              <a:t>课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程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研发结论</a:t>
            </a:r>
            <a:endParaRPr lang="en-US" dirty="0"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297363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第三阶段：宣传</a:t>
            </a:r>
            <a:r>
              <a:rPr lang="zh-CN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， </a:t>
            </a:r>
            <a:r>
              <a:rPr lang="en-US" dirty="0" err="1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培训</a:t>
            </a:r>
            <a:r>
              <a:rPr lang="zh-CN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，</a:t>
            </a:r>
            <a:r>
              <a:rPr lang="zh-CN" altLang="en-US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落</a:t>
            </a:r>
            <a:r>
              <a:rPr lang="en-US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实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宣传</a:t>
            </a:r>
            <a:r>
              <a:rPr lang="zh-CN" dirty="0" smtClean="0">
                <a:latin typeface="KaiTi" pitchFamily="49" charset="-122"/>
                <a:ea typeface="KaiTi" pitchFamily="49" charset="-122"/>
              </a:rPr>
              <a:t>新开发的课程计划</a:t>
            </a:r>
            <a:endParaRPr lang="en-US" altLang="zh-CN" dirty="0">
              <a:latin typeface="KaiTi" pitchFamily="49" charset="-122"/>
              <a:ea typeface="KaiTi" pitchFamily="49" charset="-122"/>
            </a:endParaRPr>
          </a:p>
          <a:p>
            <a:pPr lvl="1"/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与</a:t>
            </a:r>
            <a:r>
              <a:rPr lang="zh-CN" dirty="0" smtClean="0">
                <a:latin typeface="KaiTi" pitchFamily="49" charset="-122"/>
                <a:ea typeface="KaiTi" pitchFamily="49" charset="-122"/>
              </a:rPr>
              <a:t>利益相关者：父母，老师，和所有利益相关</a:t>
            </a:r>
            <a:r>
              <a:rPr lang="zh-CN" dirty="0" smtClean="0">
                <a:latin typeface="KaiTi" pitchFamily="49" charset="-122"/>
                <a:ea typeface="KaiTi" pitchFamily="49" charset="-122"/>
              </a:rPr>
              <a:t>者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建立</a:t>
            </a:r>
            <a:r>
              <a:rPr lang="zh-CN" dirty="0" smtClean="0">
                <a:latin typeface="KaiTi" pitchFamily="49" charset="-122"/>
                <a:ea typeface="KaiTi" pitchFamily="49" charset="-122"/>
              </a:rPr>
              <a:t>良好的沟通</a:t>
            </a:r>
            <a:endParaRPr lang="en-US" altLang="zh-CN" dirty="0">
              <a:latin typeface="KaiTi" pitchFamily="49" charset="-122"/>
              <a:ea typeface="KaiTi" pitchFamily="49" charset="-122"/>
            </a:endParaRPr>
          </a:p>
          <a:p>
            <a:pPr lvl="1"/>
            <a:r>
              <a:rPr lang="zh-CN" dirty="0" smtClean="0">
                <a:latin typeface="KaiTi" pitchFamily="49" charset="-122"/>
                <a:ea typeface="KaiTi" pitchFamily="49" charset="-122"/>
              </a:rPr>
              <a:t>在新的学年员工签约之前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，完成教师</a:t>
            </a:r>
            <a:r>
              <a:rPr lang="en-US" dirty="0" err="1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培训</a:t>
            </a:r>
            <a:r>
              <a:rPr lang="zh-CN" altLang="en-US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，落</a:t>
            </a:r>
            <a:r>
              <a:rPr lang="en-US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实</a:t>
            </a:r>
            <a:r>
              <a:rPr lang="zh-CN" dirty="0" smtClean="0">
                <a:latin typeface="KaiTi" pitchFamily="49" charset="-122"/>
                <a:ea typeface="KaiTi" pitchFamily="49" charset="-122"/>
              </a:rPr>
              <a:t>课程计划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</p:txBody>
      </p:sp>
      <p:pic>
        <p:nvPicPr>
          <p:cNvPr id="4" name="Picture 3" descr="ray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533400"/>
            <a:ext cx="762000" cy="762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瑞华中文</a:t>
            </a:r>
            <a:r>
              <a:rPr lang="zh-CN" altLang="en-US" dirty="0">
                <a:latin typeface="KaiTi" pitchFamily="49" charset="-122"/>
                <a:ea typeface="KaiTi" pitchFamily="49" charset="-122"/>
              </a:rPr>
              <a:t>课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程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研发结论</a:t>
            </a:r>
            <a:endParaRPr lang="en-US" dirty="0"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297363"/>
          </a:xfrm>
        </p:spPr>
        <p:txBody>
          <a:bodyPr>
            <a:normAutofit/>
          </a:bodyPr>
          <a:lstStyle/>
          <a:p>
            <a:pPr lvl="0"/>
            <a:r>
              <a:rPr lang="en-US" dirty="0" err="1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第四阶段：信息反馈，评估</a:t>
            </a:r>
            <a:r>
              <a:rPr lang="zh-CN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，</a:t>
            </a:r>
            <a:r>
              <a:rPr lang="en-US" dirty="0" err="1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课程定位</a:t>
            </a:r>
            <a:endParaRPr lang="en-US" dirty="0" smtClean="0">
              <a:solidFill>
                <a:schemeClr val="tx1"/>
              </a:solidFill>
              <a:latin typeface="KaiTi" pitchFamily="49" charset="-122"/>
              <a:ea typeface="KaiTi" pitchFamily="49" charset="-122"/>
            </a:endParaRPr>
          </a:p>
          <a:p>
            <a:pPr lvl="1"/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征集</a:t>
            </a:r>
            <a:r>
              <a:rPr lang="zh-CN" dirty="0" smtClean="0">
                <a:latin typeface="KaiTi" pitchFamily="49" charset="-122"/>
                <a:ea typeface="KaiTi" pitchFamily="49" charset="-122"/>
              </a:rPr>
              <a:t>正式和非正式的反馈，建议和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数据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评估</a:t>
            </a:r>
            <a:r>
              <a:rPr lang="zh-CN" altLang="en-US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教学进展</a:t>
            </a:r>
            <a:endParaRPr lang="en-US" altLang="zh-CN" dirty="0" smtClean="0">
              <a:solidFill>
                <a:schemeClr val="tx1"/>
              </a:solidFill>
              <a:latin typeface="KaiTi" pitchFamily="49" charset="-122"/>
              <a:ea typeface="KaiTi" pitchFamily="49" charset="-122"/>
            </a:endParaRPr>
          </a:p>
          <a:p>
            <a:pPr lvl="1"/>
            <a:r>
              <a:rPr lang="zh-CN" altLang="en-US" dirty="0">
                <a:latin typeface="KaiTi" pitchFamily="49" charset="-122"/>
                <a:ea typeface="KaiTi" pitchFamily="49" charset="-122"/>
              </a:rPr>
              <a:t>确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定计</a:t>
            </a:r>
            <a:r>
              <a:rPr lang="zh-CN" altLang="en-US" dirty="0">
                <a:latin typeface="KaiTi" pitchFamily="49" charset="-122"/>
                <a:ea typeface="KaiTi" pitchFamily="49" charset="-122"/>
              </a:rPr>
              <a:t>划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在</a:t>
            </a:r>
            <a:r>
              <a:rPr lang="zh-CN" altLang="en-US" dirty="0">
                <a:latin typeface="KaiTi" pitchFamily="49" charset="-122"/>
                <a:ea typeface="KaiTi" pitchFamily="49" charset="-122"/>
              </a:rPr>
              <a:t>每个年</a:t>
            </a:r>
            <a:r>
              <a:rPr lang="zh-CN" dirty="0" smtClean="0">
                <a:latin typeface="KaiTi" pitchFamily="49" charset="-122"/>
                <a:ea typeface="KaiTi" pitchFamily="49" charset="-122"/>
              </a:rPr>
              <a:t>级课程的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落实，</a:t>
            </a:r>
            <a:r>
              <a:rPr lang="en-US" dirty="0" err="1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定位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</p:txBody>
      </p:sp>
      <p:pic>
        <p:nvPicPr>
          <p:cNvPr id="4" name="Picture 3" descr="ray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533400"/>
            <a:ext cx="762000" cy="762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瑞华中文</a:t>
            </a:r>
            <a:r>
              <a:rPr lang="zh-CN" altLang="en-US" dirty="0">
                <a:latin typeface="KaiTi" pitchFamily="49" charset="-122"/>
                <a:ea typeface="KaiTi" pitchFamily="49" charset="-122"/>
              </a:rPr>
              <a:t>课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程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研发结论</a:t>
            </a:r>
            <a:endParaRPr lang="en-US" dirty="0"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297363"/>
          </a:xfrm>
        </p:spPr>
        <p:txBody>
          <a:bodyPr>
            <a:normAutofit/>
          </a:bodyPr>
          <a:lstStyle/>
          <a:p>
            <a:pPr lvl="0"/>
            <a:r>
              <a:rPr lang="en-US" dirty="0" err="1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第五阶段：评估</a:t>
            </a:r>
            <a:r>
              <a:rPr lang="zh-CN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，</a:t>
            </a:r>
            <a:r>
              <a:rPr lang="en-US" dirty="0" err="1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修正</a:t>
            </a:r>
            <a:endParaRPr lang="en-US" dirty="0" smtClean="0">
              <a:solidFill>
                <a:schemeClr val="tx1"/>
              </a:solidFill>
              <a:latin typeface="KaiTi" pitchFamily="49" charset="-122"/>
              <a:ea typeface="KaiTi" pitchFamily="49" charset="-122"/>
            </a:endParaRPr>
          </a:p>
          <a:p>
            <a:pPr lvl="1"/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用</a:t>
            </a:r>
            <a:r>
              <a:rPr lang="zh-CN" dirty="0" smtClean="0">
                <a:latin typeface="KaiTi" pitchFamily="49" charset="-122"/>
                <a:ea typeface="KaiTi" pitchFamily="49" charset="-122"/>
              </a:rPr>
              <a:t>图表，图形，或易于查看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的方式</a:t>
            </a:r>
            <a:r>
              <a:rPr lang="zh-CN" dirty="0" smtClean="0">
                <a:latin typeface="KaiTi" pitchFamily="49" charset="-122"/>
                <a:ea typeface="KaiTi" pitchFamily="49" charset="-122"/>
              </a:rPr>
              <a:t>分析</a:t>
            </a:r>
            <a:r>
              <a:rPr lang="zh-CN" dirty="0" smtClean="0">
                <a:latin typeface="KaiTi" pitchFamily="49" charset="-122"/>
                <a:ea typeface="KaiTi" pitchFamily="49" charset="-122"/>
              </a:rPr>
              <a:t>所收集的数据</a:t>
            </a:r>
            <a:endParaRPr lang="en-US" altLang="zh-CN" dirty="0">
              <a:latin typeface="KaiTi" pitchFamily="49" charset="-122"/>
              <a:ea typeface="KaiTi" pitchFamily="49" charset="-122"/>
            </a:endParaRPr>
          </a:p>
          <a:p>
            <a:pPr lvl="1"/>
            <a:r>
              <a:rPr lang="zh-CN" dirty="0" smtClean="0">
                <a:latin typeface="KaiTi" pitchFamily="49" charset="-122"/>
                <a:ea typeface="KaiTi" pitchFamily="49" charset="-122"/>
              </a:rPr>
              <a:t>讨论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和理解</a:t>
            </a:r>
            <a:r>
              <a:rPr lang="zh-CN" dirty="0" smtClean="0">
                <a:latin typeface="KaiTi" pitchFamily="49" charset="-122"/>
                <a:ea typeface="KaiTi" pitchFamily="49" charset="-122"/>
              </a:rPr>
              <a:t>所收集数据的含义</a:t>
            </a:r>
            <a:endParaRPr lang="en-US" altLang="zh-CN" dirty="0">
              <a:latin typeface="KaiTi" pitchFamily="49" charset="-122"/>
              <a:ea typeface="KaiTi" pitchFamily="49" charset="-122"/>
            </a:endParaRPr>
          </a:p>
          <a:p>
            <a:pPr lvl="1"/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根据</a:t>
            </a:r>
            <a:r>
              <a:rPr lang="zh-CN" dirty="0" smtClean="0">
                <a:latin typeface="KaiTi" pitchFamily="49" charset="-122"/>
                <a:ea typeface="KaiTi" pitchFamily="49" charset="-122"/>
              </a:rPr>
              <a:t>观测到的需求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进行</a:t>
            </a:r>
            <a:r>
              <a:rPr lang="zh-CN" dirty="0" smtClean="0">
                <a:latin typeface="KaiTi" pitchFamily="49" charset="-122"/>
                <a:ea typeface="KaiTi" pitchFamily="49" charset="-122"/>
              </a:rPr>
              <a:t>修订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，</a:t>
            </a:r>
            <a:r>
              <a:rPr lang="zh-CN" dirty="0" smtClean="0">
                <a:latin typeface="KaiTi" pitchFamily="49" charset="-122"/>
                <a:ea typeface="KaiTi" pitchFamily="49" charset="-122"/>
              </a:rPr>
              <a:t>纠正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，</a:t>
            </a:r>
            <a:r>
              <a:rPr lang="zh-CN" dirty="0" smtClean="0">
                <a:latin typeface="KaiTi" pitchFamily="49" charset="-122"/>
                <a:ea typeface="KaiTi" pitchFamily="49" charset="-122"/>
              </a:rPr>
              <a:t>或改进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</p:txBody>
      </p:sp>
      <p:pic>
        <p:nvPicPr>
          <p:cNvPr id="4" name="Picture 3" descr="ray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533400"/>
            <a:ext cx="762000" cy="762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717</Words>
  <Application>Microsoft Office PowerPoint</Application>
  <PresentationFormat>On-screen Show (4:3)</PresentationFormat>
  <Paragraphs>102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瑞华中文学校课程研发计划书</vt:lpstr>
      <vt:lpstr>瑞华中文学校简介</vt:lpstr>
      <vt:lpstr>瑞华中文课程</vt:lpstr>
      <vt:lpstr>瑞华中文课程研发</vt:lpstr>
      <vt:lpstr>瑞华中文课程研发结论</vt:lpstr>
      <vt:lpstr>瑞华中文课程研发结论</vt:lpstr>
      <vt:lpstr>瑞华中文课程研发结论</vt:lpstr>
      <vt:lpstr>瑞华中文课程研发结论</vt:lpstr>
      <vt:lpstr>瑞华中文课程研发结论</vt:lpstr>
      <vt:lpstr>瑞华中文课程研发周期</vt:lpstr>
      <vt:lpstr>课程研发的必要性和重要性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瑞华中文学校课程研发计划书</dc:title>
  <dc:creator>Tang</dc:creator>
  <cp:lastModifiedBy>Tang</cp:lastModifiedBy>
  <cp:revision>8</cp:revision>
  <dcterms:created xsi:type="dcterms:W3CDTF">2006-08-16T00:00:00Z</dcterms:created>
  <dcterms:modified xsi:type="dcterms:W3CDTF">2012-12-05T03:46:00Z</dcterms:modified>
</cp:coreProperties>
</file>