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85D703-7C86-4072-9E3F-F6F0F843DA4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80E60E-3442-4A2D-AEA2-DF5900A085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73795" y="4005065"/>
            <a:ext cx="5637010" cy="1929600"/>
          </a:xfrm>
        </p:spPr>
        <p:txBody>
          <a:bodyPr>
            <a:noAutofit/>
          </a:bodyPr>
          <a:lstStyle/>
          <a:p>
            <a:r>
              <a:rPr lang="zh-CN" altLang="en-US" sz="2800" b="1" dirty="0">
                <a:solidFill>
                  <a:schemeClr val="tx1"/>
                </a:solidFill>
              </a:rPr>
              <a:t>张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宁  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en-US" altLang="zh-CN" sz="2800" dirty="0" smtClean="0">
                <a:solidFill>
                  <a:schemeClr val="tx1"/>
                </a:solidFill>
              </a:rPr>
              <a:t>Ning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Zhang</a:t>
            </a:r>
          </a:p>
          <a:p>
            <a:r>
              <a:rPr lang="en-US" altLang="zh-CN" sz="2800" dirty="0" smtClean="0">
                <a:solidFill>
                  <a:schemeClr val="tx1"/>
                </a:solidFill>
              </a:rPr>
              <a:t>Greater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Cincinnati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Chinese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School</a:t>
            </a:r>
          </a:p>
          <a:p>
            <a:r>
              <a:rPr lang="en-US" altLang="zh-CN" sz="2800" dirty="0" smtClean="0">
                <a:solidFill>
                  <a:schemeClr val="tx1"/>
                </a:solidFill>
              </a:rPr>
              <a:t>Ohio,</a:t>
            </a:r>
            <a:r>
              <a:rPr lang="zh-CN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</a:rPr>
              <a:t>USA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17581" y="1556793"/>
            <a:ext cx="7175351" cy="2016224"/>
          </a:xfrm>
        </p:spPr>
        <p:txBody>
          <a:bodyPr>
            <a:normAutofit/>
          </a:bodyPr>
          <a:lstStyle/>
          <a:p>
            <a:r>
              <a:rPr lang="zh-CN" altLang="en-US" b="1" dirty="0"/>
              <a:t>如</a:t>
            </a:r>
            <a:r>
              <a:rPr lang="zh-CN" altLang="en-US" b="1" dirty="0" smtClean="0"/>
              <a:t>何</a:t>
            </a:r>
            <a:r>
              <a:rPr lang="zh-CN" altLang="en-US" b="1" dirty="0"/>
              <a:t>激</a:t>
            </a:r>
            <a:r>
              <a:rPr lang="zh-CN" altLang="en-US" b="1" dirty="0" smtClean="0"/>
              <a:t>发学生的中文学习兴趣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750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I do…?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Teacher-Greater Cincinnati Chinese School</a:t>
            </a:r>
          </a:p>
          <a:p>
            <a:r>
              <a:rPr lang="en-US" altLang="zh-CN" sz="2000" b="1" dirty="0"/>
              <a:t>Ohio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Certified</a:t>
            </a:r>
            <a:r>
              <a:rPr lang="zh-CN" altLang="en-US" sz="2000" b="1" dirty="0"/>
              <a:t> </a:t>
            </a:r>
            <a:r>
              <a:rPr lang="en-US" altLang="zh-CN" sz="2000" b="1" dirty="0" smtClean="0"/>
              <a:t>Teacher</a:t>
            </a:r>
            <a:r>
              <a:rPr lang="en-US" sz="2000" b="1" dirty="0" smtClean="0"/>
              <a:t>- Sycamore High School and Junior School</a:t>
            </a:r>
          </a:p>
          <a:p>
            <a:r>
              <a:rPr lang="zh-CN" altLang="en-US" sz="2000" b="1" dirty="0" smtClean="0"/>
              <a:t>在中文学校任教八年，从低年级到高年级都有过尝试。在美国学校任教五年，曾教过</a:t>
            </a:r>
            <a:r>
              <a:rPr lang="en-US" altLang="zh-CN" sz="2000" b="1" dirty="0" smtClean="0"/>
              <a:t>k-12</a:t>
            </a:r>
            <a:r>
              <a:rPr lang="zh-CN" altLang="en-US" sz="2000" b="1" dirty="0" smtClean="0"/>
              <a:t>的不同年级的学生，最近两年主要精力放在初中和高中学生的中文教学上。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6306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设计</a:t>
            </a:r>
            <a:r>
              <a:rPr lang="zh-CN" altLang="en-US" dirty="0"/>
              <a:t>课</a:t>
            </a:r>
            <a:r>
              <a:rPr lang="zh-CN" altLang="en-US" dirty="0" smtClean="0"/>
              <a:t>件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setting stage for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b="1" dirty="0" smtClean="0"/>
              <a:t>有针对性：因人施教</a:t>
            </a:r>
            <a:endParaRPr lang="en-US" altLang="zh-CN" b="1" dirty="0" smtClean="0"/>
          </a:p>
          <a:p>
            <a:r>
              <a:rPr lang="zh-CN" altLang="en-US" b="1" dirty="0"/>
              <a:t>了</a:t>
            </a:r>
            <a:r>
              <a:rPr lang="zh-CN" altLang="en-US" b="1" dirty="0" smtClean="0"/>
              <a:t>解学生：为什么他们来中文学校？</a:t>
            </a:r>
            <a:endParaRPr lang="en-US" altLang="zh-CN" b="1" dirty="0" smtClean="0"/>
          </a:p>
          <a:p>
            <a:r>
              <a:rPr lang="zh-CN" altLang="en-US" b="1" dirty="0"/>
              <a:t>引</a:t>
            </a:r>
            <a:r>
              <a:rPr lang="zh-CN" altLang="en-US" b="1" dirty="0" smtClean="0"/>
              <a:t>导学生</a:t>
            </a:r>
            <a:r>
              <a:rPr lang="en-US" altLang="zh-CN" b="1" dirty="0" smtClean="0"/>
              <a:t>:</a:t>
            </a:r>
            <a:r>
              <a:rPr lang="zh-CN" altLang="en-US" b="1" dirty="0" smtClean="0"/>
              <a:t> 今天我们上</a:t>
            </a:r>
            <a:r>
              <a:rPr lang="en-US" altLang="zh-CN" b="1" dirty="0" smtClean="0"/>
              <a:t>…</a:t>
            </a:r>
            <a:r>
              <a:rPr lang="zh-CN" altLang="en-US" b="1" dirty="0" smtClean="0"/>
              <a:t>课，老师希望你们能</a:t>
            </a:r>
            <a:r>
              <a:rPr lang="en-US" altLang="zh-CN" b="1" dirty="0" smtClean="0"/>
              <a:t>…</a:t>
            </a:r>
          </a:p>
          <a:p>
            <a:r>
              <a:rPr lang="zh-CN" altLang="en-US" b="1" dirty="0"/>
              <a:t>启</a:t>
            </a:r>
            <a:r>
              <a:rPr lang="zh-CN" altLang="en-US" b="1" dirty="0" smtClean="0"/>
              <a:t>发学生：今天的课上，你们学到了</a:t>
            </a:r>
            <a:r>
              <a:rPr lang="en-US" altLang="zh-CN" b="1" dirty="0" smtClean="0"/>
              <a:t>…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780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基本功训练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Basic</a:t>
            </a:r>
            <a:r>
              <a:rPr lang="zh-CN" altLang="en-US" dirty="0" smtClean="0"/>
              <a:t> </a:t>
            </a:r>
            <a:r>
              <a:rPr lang="en-US" altLang="zh-CN" dirty="0" smtClean="0"/>
              <a:t>skills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800" b="1" dirty="0"/>
              <a:t>如</a:t>
            </a:r>
            <a:r>
              <a:rPr lang="zh-CN" altLang="en-US" sz="2800" b="1" dirty="0" smtClean="0"/>
              <a:t>何教认字</a:t>
            </a:r>
            <a:endParaRPr lang="en-US" altLang="zh-CN" sz="2800" b="1" dirty="0" smtClean="0"/>
          </a:p>
          <a:p>
            <a:r>
              <a:rPr lang="zh-CN" altLang="en-US" b="1" dirty="0" smtClean="0"/>
              <a:t>请学生在黑板上书写生字，看看哪个同学写的哪个字最好看。然</a:t>
            </a:r>
            <a:r>
              <a:rPr lang="zh-CN" altLang="en-US" b="1" dirty="0"/>
              <a:t>后</a:t>
            </a:r>
            <a:r>
              <a:rPr lang="zh-CN" altLang="en-US" b="1" dirty="0" smtClean="0"/>
              <a:t>，全班分成两组，做“拍苍蝇”活动。</a:t>
            </a:r>
            <a:endParaRPr lang="en-US" altLang="zh-CN" b="1" dirty="0" smtClean="0"/>
          </a:p>
          <a:p>
            <a:r>
              <a:rPr lang="zh-CN" altLang="en-US" b="1" dirty="0"/>
              <a:t>请学</a:t>
            </a:r>
            <a:r>
              <a:rPr lang="zh-CN" altLang="en-US" b="1" dirty="0" smtClean="0"/>
              <a:t>生用毛笔把生字写在自己做的“宾果”盘上，然后全班玩“宾果”游戏。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643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目标性 训练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Guided</a:t>
            </a:r>
            <a:r>
              <a:rPr lang="zh-CN" altLang="en-US" dirty="0" smtClean="0"/>
              <a:t> </a:t>
            </a:r>
            <a:r>
              <a:rPr lang="en-US" altLang="zh-CN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sz="2800" b="1" dirty="0" smtClean="0"/>
              <a:t>将所学的词语串联成一个故事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zh-CN" altLang="en-US" b="1" dirty="0"/>
              <a:t>全</a:t>
            </a:r>
            <a:r>
              <a:rPr lang="zh-CN" altLang="en-US" b="1" dirty="0" smtClean="0"/>
              <a:t>班分成几个小组，学生们要将所学词语运用到所编的故事里，然后，在全班同学</a:t>
            </a:r>
            <a:r>
              <a:rPr lang="zh-CN" altLang="en-US" b="1" dirty="0" smtClean="0"/>
              <a:t>前</a:t>
            </a:r>
            <a:r>
              <a:rPr lang="zh-CN" altLang="en-US" b="1" dirty="0"/>
              <a:t>面</a:t>
            </a:r>
            <a:r>
              <a:rPr lang="zh-CN" altLang="en-US" b="1" dirty="0" smtClean="0"/>
              <a:t>讲</a:t>
            </a:r>
            <a:r>
              <a:rPr lang="zh-CN" altLang="en-US" b="1" dirty="0" smtClean="0"/>
              <a:t>出这个故事。最后，大家投票给最好的小组。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612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应</a:t>
            </a:r>
            <a:r>
              <a:rPr lang="zh-CN" altLang="en-US" dirty="0" smtClean="0"/>
              <a:t>用型训练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/>
              <a:t>即兴写作</a:t>
            </a:r>
            <a:endParaRPr lang="en-US" altLang="zh-CN" sz="2800" b="1" dirty="0" smtClean="0"/>
          </a:p>
          <a:p>
            <a:r>
              <a:rPr lang="zh-CN" altLang="en-US" sz="2800" b="1" dirty="0"/>
              <a:t>口</a:t>
            </a:r>
            <a:r>
              <a:rPr lang="zh-CN" altLang="en-US" sz="2800" b="1" dirty="0" smtClean="0"/>
              <a:t>头报告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zh-CN" altLang="en-US" sz="2800" b="1" dirty="0"/>
              <a:t>鼓励学生体</a:t>
            </a:r>
            <a:r>
              <a:rPr lang="zh-CN" altLang="en-US" sz="2800" b="1" dirty="0" smtClean="0"/>
              <a:t>验语言的魅力、分享中华文化， 激发学生学习汉语的兴趣。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3306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评估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b="1" dirty="0" smtClean="0"/>
              <a:t>学生自我评估：反思学习体验，帮助学生成为自己学习的主人</a:t>
            </a:r>
            <a:endParaRPr lang="en-US" altLang="zh-CN" b="1" dirty="0" smtClean="0"/>
          </a:p>
          <a:p>
            <a:r>
              <a:rPr lang="zh-CN" altLang="en-US" b="1" dirty="0"/>
              <a:t>学</a:t>
            </a:r>
            <a:r>
              <a:rPr lang="zh-CN" altLang="en-US" b="1" dirty="0" smtClean="0"/>
              <a:t>生互相评估：有利于创造一个互帮互学的课堂环境</a:t>
            </a:r>
            <a:endParaRPr lang="en-US" altLang="zh-CN" b="1" dirty="0" smtClean="0"/>
          </a:p>
          <a:p>
            <a:r>
              <a:rPr lang="zh-CN" altLang="en-US" b="1" dirty="0"/>
              <a:t>教</a:t>
            </a:r>
            <a:r>
              <a:rPr lang="zh-CN" altLang="en-US" b="1" dirty="0" smtClean="0"/>
              <a:t>师评估：每课生字和生词测验，每两单元的考试，有助于了解学生的掌握情况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032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教学理念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Teaching Philosophy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b="1" dirty="0" smtClean="0"/>
              <a:t>教师是协调员，学生应该是课堂的中心。</a:t>
            </a:r>
            <a:endParaRPr lang="en-US" altLang="zh-CN" b="1" dirty="0" smtClean="0"/>
          </a:p>
          <a:p>
            <a:r>
              <a:rPr lang="en-US" b="1" dirty="0" smtClean="0"/>
              <a:t>LEARNING BY DOING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448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请不吝赐教！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sz="4000" b="1" dirty="0" smtClean="0"/>
              <a:t>谢谢大</a:t>
            </a:r>
            <a:r>
              <a:rPr lang="zh-CN" altLang="en-US" sz="4000" b="1" dirty="0" smtClean="0"/>
              <a:t>家</a:t>
            </a:r>
            <a:endParaRPr lang="en-US" altLang="zh-CN" sz="4000" b="1" dirty="0" smtClean="0"/>
          </a:p>
          <a:p>
            <a:pPr marL="45720" indent="0">
              <a:buNone/>
            </a:pPr>
            <a:endParaRPr lang="en-US" altLang="zh-CN" dirty="0" smtClean="0"/>
          </a:p>
          <a:p>
            <a:r>
              <a:rPr lang="en-US" dirty="0" smtClean="0"/>
              <a:t>zhangn@sycamoreschools.org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6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87</TotalTime>
  <Words>514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如何激发学生的中文学习兴趣</vt:lpstr>
      <vt:lpstr>What do I do…? </vt:lpstr>
      <vt:lpstr>设计课件 setting stage for communication </vt:lpstr>
      <vt:lpstr>基本功训练 Basic skills for communication</vt:lpstr>
      <vt:lpstr>目标性 训练 Guided Practice</vt:lpstr>
      <vt:lpstr>应用型训练 Application</vt:lpstr>
      <vt:lpstr>评估 Evaluation</vt:lpstr>
      <vt:lpstr>教学理念 Teaching Philosophy </vt:lpstr>
      <vt:lpstr>请不吝赐教！</vt:lpstr>
    </vt:vector>
  </TitlesOfParts>
  <Company>Sycamore Community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如何激发学生的中文学习兴趣</dc:title>
  <dc:creator>Zhang, Ning</dc:creator>
  <cp:lastModifiedBy>Zhang, Ning</cp:lastModifiedBy>
  <cp:revision>12</cp:revision>
  <dcterms:created xsi:type="dcterms:W3CDTF">2012-11-26T02:41:10Z</dcterms:created>
  <dcterms:modified xsi:type="dcterms:W3CDTF">2012-11-26T04:11:20Z</dcterms:modified>
</cp:coreProperties>
</file>