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99" r:id="rId4"/>
    <p:sldId id="298" r:id="rId5"/>
    <p:sldId id="302" r:id="rId6"/>
    <p:sldId id="259" r:id="rId7"/>
    <p:sldId id="267" r:id="rId8"/>
    <p:sldId id="281" r:id="rId9"/>
    <p:sldId id="283" r:id="rId10"/>
    <p:sldId id="269" r:id="rId11"/>
    <p:sldId id="282" r:id="rId12"/>
    <p:sldId id="284" r:id="rId13"/>
    <p:sldId id="270" r:id="rId14"/>
    <p:sldId id="268" r:id="rId15"/>
    <p:sldId id="271" r:id="rId16"/>
    <p:sldId id="300" r:id="rId17"/>
    <p:sldId id="272" r:id="rId18"/>
    <p:sldId id="285" r:id="rId19"/>
    <p:sldId id="273" r:id="rId20"/>
    <p:sldId id="274" r:id="rId21"/>
    <p:sldId id="289" r:id="rId22"/>
    <p:sldId id="276" r:id="rId23"/>
    <p:sldId id="277" r:id="rId24"/>
    <p:sldId id="278" r:id="rId25"/>
    <p:sldId id="280" r:id="rId26"/>
    <p:sldId id="279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966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20C5E-FC9A-44EA-AB01-0FDC24AC8E6E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5468-4690-46C2-8295-91855D53FB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6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7F6FFE-D21C-4B6C-8947-0B528E8527F6}" type="slidenum">
              <a:rPr lang="en-US"/>
              <a:pPr/>
              <a:t>10</a:t>
            </a:fld>
            <a:endParaRPr lang="en-US"/>
          </a:p>
        </p:txBody>
      </p:sp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</p:spPr>
        <p:txBody>
          <a:bodyPr lIns="95622" tIns="47812" rIns="95622" bIns="47812"/>
          <a:lstStyle/>
          <a:p>
            <a:endParaRPr lang="en-US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22" tIns="47812" rIns="95622" bIns="47812" anchor="b"/>
          <a:lstStyle/>
          <a:p>
            <a:pPr algn="r" defTabSz="896938" eaLnBrk="0" hangingPunct="0"/>
            <a:fld id="{E1C5E23F-77B1-41FF-8DDD-77A0C84E904B}" type="slidenum">
              <a:rPr lang="en-US" sz="1200">
                <a:latin typeface="Tahoma" pitchFamily="34" charset="0"/>
              </a:rPr>
              <a:pPr algn="r" defTabSz="896938" eaLnBrk="0" hangingPunct="0"/>
              <a:t>10</a:t>
            </a:fld>
            <a:endParaRPr lang="en-US" sz="12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D33DA-A853-405C-9EC5-6A1B4876ED8E}" type="slidenum">
              <a:rPr lang="en-US"/>
              <a:pPr/>
              <a:t>13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84213"/>
            <a:ext cx="4572000" cy="3429000"/>
          </a:xfrm>
          <a:ln/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>
          <a:xfrm>
            <a:off x="687388" y="4343400"/>
            <a:ext cx="5483225" cy="4116388"/>
          </a:xfrm>
        </p:spPr>
        <p:txBody>
          <a:bodyPr lIns="95622" tIns="47812" rIns="95622" bIns="478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E5246-B910-4B09-85BE-031E81ACF9C4}" type="slidenum">
              <a:rPr lang="en-US"/>
              <a:pPr/>
              <a:t>14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84213"/>
            <a:ext cx="4572000" cy="3429000"/>
          </a:xfrm>
          <a:ln/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>
          <a:xfrm>
            <a:off x="687388" y="4343400"/>
            <a:ext cx="5483225" cy="4116388"/>
          </a:xfrm>
        </p:spPr>
        <p:txBody>
          <a:bodyPr lIns="95622" tIns="47812" rIns="95622" bIns="478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301D8-4F34-40F2-B36D-7074F9C91703}" type="slidenum">
              <a:rPr lang="en-US"/>
              <a:pPr/>
              <a:t>15</a:t>
            </a:fld>
            <a:endParaRPr lang="en-US"/>
          </a:p>
        </p:txBody>
      </p:sp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</p:spPr>
        <p:txBody>
          <a:bodyPr lIns="95622" tIns="47812" rIns="95622" bIns="47812"/>
          <a:lstStyle/>
          <a:p>
            <a:endParaRPr lang="en-US"/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22" tIns="47812" rIns="95622" bIns="47812" anchor="b"/>
          <a:lstStyle/>
          <a:p>
            <a:pPr algn="r" defTabSz="896938" eaLnBrk="0" hangingPunct="0"/>
            <a:fld id="{4ACAA4FC-746A-4FBE-959B-39E713AFDCF7}" type="slidenum">
              <a:rPr lang="en-US" sz="1200">
                <a:latin typeface="Tahoma" pitchFamily="34" charset="0"/>
              </a:rPr>
              <a:pPr algn="r" defTabSz="896938" eaLnBrk="0" hangingPunct="0"/>
              <a:t>15</a:t>
            </a:fld>
            <a:endParaRPr lang="en-US" sz="12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E9C464-9E21-445D-8E22-9B693769C199}" type="slidenum">
              <a:rPr lang="en-US"/>
              <a:pPr/>
              <a:t>17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EE5B69-03F3-4DD1-BA2A-790DFB3723CD}" type="slidenum">
              <a:rPr lang="en-US"/>
              <a:pPr/>
              <a:t>19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AA63C-90C6-4714-BFA9-BACBFE56775A}" type="slidenum">
              <a:rPr lang="en-US"/>
              <a:pPr/>
              <a:t>20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49062-BE13-450E-B038-27EC38150B42}" type="slidenum">
              <a:rPr lang="en-US"/>
              <a:pPr/>
              <a:t>21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AA2BE47-A685-4092-8143-104065C1B2A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0E60F4-D498-454F-97BF-54B5D8808231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51A37F-E6FA-4E1C-9A27-3C54381921B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hyperlink" Target="../../../../ccc/CCC.ex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340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4400" dirty="0" smtClean="0">
                <a:solidFill>
                  <a:schemeClr val="tx1"/>
                </a:solidFill>
              </a:rPr>
              <a:t>俄亥俄州立大学</a:t>
            </a:r>
            <a:r>
              <a:rPr lang="en-US" altLang="zh-CN" sz="4400" dirty="0" smtClean="0">
                <a:solidFill>
                  <a:schemeClr val="tx1"/>
                </a:solidFill>
              </a:rPr>
              <a:t/>
            </a:r>
            <a:br>
              <a:rPr lang="en-US" altLang="zh-CN" sz="4400" dirty="0" smtClean="0">
                <a:solidFill>
                  <a:schemeClr val="tx1"/>
                </a:solidFill>
              </a:rPr>
            </a:br>
            <a:r>
              <a:rPr lang="zh-CN" altLang="en-US" sz="4400" dirty="0" smtClean="0">
                <a:solidFill>
                  <a:schemeClr val="tx1"/>
                </a:solidFill>
              </a:rPr>
              <a:t>全</a:t>
            </a:r>
            <a:r>
              <a:rPr lang="zh-CN" altLang="en-US" sz="4400" dirty="0" smtClean="0">
                <a:solidFill>
                  <a:schemeClr val="tx1"/>
                </a:solidFill>
              </a:rPr>
              <a:t>美东亚语文资源中</a:t>
            </a:r>
            <a:r>
              <a:rPr lang="zh-CN" altLang="en-US" sz="4400" dirty="0" smtClean="0">
                <a:solidFill>
                  <a:schemeClr val="tx1"/>
                </a:solidFill>
              </a:rPr>
              <a:t>心</a:t>
            </a:r>
            <a:r>
              <a:rPr lang="en-US" altLang="zh-CN" sz="4400" dirty="0" smtClean="0">
                <a:solidFill>
                  <a:schemeClr val="tx1"/>
                </a:solidFill>
              </a:rPr>
              <a:t/>
            </a:r>
            <a:br>
              <a:rPr lang="en-US" altLang="zh-CN" sz="4400" dirty="0" smtClean="0">
                <a:solidFill>
                  <a:schemeClr val="tx1"/>
                </a:solidFill>
              </a:rPr>
            </a:br>
            <a:r>
              <a:rPr lang="zh-CN" altLang="en-US" sz="4400" dirty="0">
                <a:solidFill>
                  <a:schemeClr val="tx1"/>
                </a:solidFill>
              </a:rPr>
              <a:t>李敏</a:t>
            </a:r>
            <a:r>
              <a:rPr lang="zh-CN" altLang="en-US" sz="4400" dirty="0" smtClean="0">
                <a:solidFill>
                  <a:schemeClr val="tx1"/>
                </a:solidFill>
              </a:rPr>
              <a:t>儒 博士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7854696" cy="3505200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altLang="zh-CN" dirty="0" smtClean="0"/>
          </a:p>
          <a:p>
            <a:pPr algn="ctr"/>
            <a:endParaRPr lang="en-US" altLang="zh-CN" sz="5600" dirty="0" smtClean="0"/>
          </a:p>
          <a:p>
            <a:pPr algn="ctr"/>
            <a:endParaRPr lang="en-US" altLang="zh-CN" dirty="0" smtClean="0"/>
          </a:p>
          <a:p>
            <a:pPr algn="ctr"/>
            <a:r>
              <a:rPr lang="en-US" altLang="zh-CN" sz="6000" dirty="0" smtClean="0"/>
              <a:t>“</a:t>
            </a:r>
            <a:r>
              <a:rPr lang="zh-CN" altLang="en-US" sz="6000" dirty="0" smtClean="0"/>
              <a:t>体</a:t>
            </a:r>
            <a:r>
              <a:rPr lang="zh-CN" altLang="en-US" sz="6000" dirty="0"/>
              <a:t>演文化教学</a:t>
            </a:r>
            <a:r>
              <a:rPr lang="zh-CN" altLang="en-US" sz="6000" dirty="0" smtClean="0"/>
              <a:t>法</a:t>
            </a:r>
            <a:r>
              <a:rPr lang="en-US" altLang="zh-CN" sz="6000" dirty="0" smtClean="0"/>
              <a:t>”</a:t>
            </a:r>
            <a:endParaRPr lang="en-US" altLang="zh-CN" sz="6000" dirty="0" smtClean="0"/>
          </a:p>
          <a:p>
            <a:pPr algn="ctr"/>
            <a:r>
              <a:rPr lang="zh-CN" altLang="en-US" sz="6000" dirty="0"/>
              <a:t>及其运用</a:t>
            </a:r>
            <a:endParaRPr lang="en-US" altLang="zh-CN" sz="6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/>
              <a:t>全美中小学中文教师资格大纲</a:t>
            </a:r>
            <a:endParaRPr lang="en-US" sz="4000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68613" name="Picture 6" descr="&lt;em&gt;CLASS Professional Standards&lt;/em&gt; for K-12 Chinese Language Teach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828800"/>
            <a:ext cx="33337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i="1" dirty="0" smtClean="0">
                <a:ea typeface="PMingLiU" pitchFamily="18" charset="-120"/>
              </a:rPr>
              <a:t>通向高级技能之路第二卷</a:t>
            </a:r>
            <a:r>
              <a:rPr lang="en-US" altLang="zh-HK" sz="3200" i="1" dirty="0" smtClean="0">
                <a:ea typeface="PMingLiU" pitchFamily="18" charset="-120"/>
              </a:rPr>
              <a:t> : </a:t>
            </a:r>
            <a:r>
              <a:rPr lang="en-US" altLang="zh-HK" sz="3200" i="1" dirty="0">
                <a:ea typeface="PMingLiU" pitchFamily="18" charset="-120"/>
              </a:rPr>
              <a:t>Chinese Pedagogy: An Emerging Field</a:t>
            </a:r>
            <a:endParaRPr lang="en-US" sz="3200" i="1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Formative studies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defining the bases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of Chinese language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Pedagogy in the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United States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67940" name="Picture 4" descr="imag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447800"/>
            <a:ext cx="3827463" cy="470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3048000" cy="2279650"/>
          </a:xfrm>
        </p:spPr>
        <p:txBody>
          <a:bodyPr/>
          <a:lstStyle/>
          <a:p>
            <a:r>
              <a:rPr lang="zh-CN" altLang="en-US" sz="2400" i="1" dirty="0" smtClean="0">
                <a:ea typeface="PMingLiU" pitchFamily="18" charset="-120"/>
              </a:rPr>
              <a:t>通向高级技能之路第八卷</a:t>
            </a:r>
            <a:r>
              <a:rPr lang="en-US" altLang="zh-HK" sz="2400" i="1" dirty="0" smtClean="0">
                <a:ea typeface="PMingLiU" pitchFamily="18" charset="-120"/>
              </a:rPr>
              <a:t>: </a:t>
            </a:r>
            <a:r>
              <a:rPr lang="en-US" altLang="zh-HK" sz="2400" i="1" dirty="0">
                <a:ea typeface="PMingLiU" pitchFamily="18" charset="-120"/>
              </a:rPr>
              <a:t>The Historical Evolution of Chinese Languages and Scripts</a:t>
            </a:r>
            <a:endParaRPr lang="en-US" sz="2400" i="1" dirty="0"/>
          </a:p>
        </p:txBody>
      </p:sp>
      <p:pic>
        <p:nvPicPr>
          <p:cNvPr id="174084" name="Picture 4" descr="imag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95550"/>
            <a:ext cx="3048000" cy="4362450"/>
          </a:xfrm>
          <a:prstGeom prst="rect">
            <a:avLst/>
          </a:prstGeom>
          <a:noFill/>
        </p:spPr>
      </p:pic>
      <p:pic>
        <p:nvPicPr>
          <p:cNvPr id="174086" name="Picture 6" descr="imag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133600"/>
            <a:ext cx="3048000" cy="4572000"/>
          </a:xfrm>
          <a:prstGeom prst="rect">
            <a:avLst/>
          </a:prstGeom>
          <a:noFill/>
        </p:spPr>
      </p:pic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4114800" y="381000"/>
            <a:ext cx="457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2400" i="1" dirty="0" smtClean="0">
                <a:ea typeface="PMingLiU" pitchFamily="18" charset="-120"/>
              </a:rPr>
              <a:t>通向高级技能之路第九卷</a:t>
            </a:r>
            <a:r>
              <a:rPr lang="en-US" altLang="zh-HK" sz="2400" i="1" dirty="0" smtClean="0">
                <a:ea typeface="PMingLiU" pitchFamily="18" charset="-120"/>
              </a:rPr>
              <a:t>: </a:t>
            </a:r>
          </a:p>
          <a:p>
            <a:r>
              <a:rPr lang="zh-CN" altLang="en-US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吃在山东 </a:t>
            </a:r>
            <a:r>
              <a:rPr lang="en-US" altLang="zh-HK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Eat </a:t>
            </a:r>
            <a:r>
              <a:rPr lang="en-US" altLang="zh-HK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Shandong: From Personal Experience to a Pedagogy of a Second Culture</a:t>
            </a: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zh-CN" altLang="en-US" sz="4400" i="1" dirty="0" smtClean="0">
                <a:ea typeface="PMingLiU" pitchFamily="18" charset="-120"/>
              </a:rPr>
              <a:t>通向高级技能之路第十卷</a:t>
            </a:r>
            <a:r>
              <a:rPr lang="en-US" altLang="zh-HK" sz="4400" i="1" dirty="0" smtClean="0">
                <a:ea typeface="PMingLiU" pitchFamily="18" charset="-120"/>
              </a:rPr>
              <a:t>:</a:t>
            </a:r>
            <a:br>
              <a:rPr lang="en-US" altLang="zh-HK" sz="4400" i="1" dirty="0" smtClean="0">
                <a:ea typeface="PMingLiU" pitchFamily="18" charset="-120"/>
              </a:rPr>
            </a:br>
            <a:r>
              <a:rPr lang="zh-CN" altLang="en-US" sz="4400" i="1" dirty="0" smtClean="0">
                <a:ea typeface="PMingLiU" pitchFamily="18" charset="-120"/>
              </a:rPr>
              <a:t>体演文化</a:t>
            </a:r>
            <a:endParaRPr lang="en-US" sz="4400" dirty="0"/>
          </a:p>
        </p:txBody>
      </p:sp>
      <p:pic>
        <p:nvPicPr>
          <p:cNvPr id="70659" name="Picture 4" descr="PerformedCul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81200"/>
            <a:ext cx="3124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5" descr="PB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981200"/>
            <a:ext cx="3090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C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813" y="2667000"/>
            <a:ext cx="32781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ccc-cover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667000"/>
            <a:ext cx="29130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 </a:t>
            </a:r>
            <a:r>
              <a:rPr lang="en-US" altLang="zh-CN" sz="4000" dirty="0" smtClean="0"/>
              <a:t>2</a:t>
            </a:r>
            <a:r>
              <a:rPr lang="zh-CN" altLang="en-US" sz="4000" dirty="0" smtClean="0"/>
              <a:t>）开发教学材料</a:t>
            </a:r>
            <a:r>
              <a:rPr lang="en-US" altLang="zh-CN" sz="4000" dirty="0" smtClean="0">
                <a:ea typeface="宋体" pitchFamily="2" charset="-122"/>
              </a:rPr>
              <a:t> </a:t>
            </a:r>
            <a:br>
              <a:rPr lang="en-US" altLang="zh-CN" sz="4000" dirty="0" smtClean="0">
                <a:ea typeface="宋体" pitchFamily="2" charset="-122"/>
              </a:rPr>
            </a:br>
            <a:r>
              <a:rPr lang="en-US" altLang="zh-CN" sz="4000" dirty="0" smtClean="0">
                <a:ea typeface="宋体" pitchFamily="2" charset="-122"/>
              </a:rPr>
              <a:t> 2.1</a:t>
            </a:r>
            <a:r>
              <a:rPr lang="zh-CN" altLang="en-US" sz="4000" dirty="0" smtClean="0">
                <a:ea typeface="宋体" pitchFamily="2" charset="-122"/>
              </a:rPr>
              <a:t>）中文：在文化中交流</a:t>
            </a:r>
            <a:endParaRPr lang="en-US" sz="4000" dirty="0"/>
          </a:p>
        </p:txBody>
      </p:sp>
      <p:pic>
        <p:nvPicPr>
          <p:cNvPr id="72708" name="Picture 4" descr="ccc-cover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667000"/>
            <a:ext cx="30861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ccc-cover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667000"/>
            <a:ext cx="31210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ea typeface="宋体" pitchFamily="2" charset="-122"/>
              </a:rPr>
              <a:t>多媒体材料</a:t>
            </a:r>
            <a:endParaRPr lang="en-US" dirty="0">
              <a:ea typeface="宋体" pitchFamily="2" charset="-122"/>
            </a:endParaRPr>
          </a:p>
        </p:txBody>
      </p:sp>
      <p:pic>
        <p:nvPicPr>
          <p:cNvPr id="74756" name="Picture 4" descr="ccalt_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133600"/>
            <a:ext cx="4191000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 descr="cover_CCC-DVD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209800"/>
            <a:ext cx="4800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li.28\Pictures\ChineseOutoftheBox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43243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3988" y="937701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非常中文：小学教材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62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8" name="Picture 6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 t="22667"/>
          <a:stretch>
            <a:fillRect/>
          </a:stretch>
        </p:blipFill>
        <p:spPr>
          <a:xfrm>
            <a:off x="457200" y="1524000"/>
            <a:ext cx="8305800" cy="5194300"/>
          </a:xfrm>
          <a:noFill/>
          <a:ln/>
        </p:spPr>
      </p:pic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533400" y="228600"/>
            <a:ext cx="8077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</a:rPr>
              <a:t>网络资源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258888"/>
          </a:xfrm>
        </p:spPr>
        <p:txBody>
          <a:bodyPr/>
          <a:lstStyle/>
          <a:p>
            <a:r>
              <a:rPr lang="en-US" altLang="zh-CN" sz="2400" dirty="0">
                <a:ea typeface="PMingLiU" pitchFamily="18" charset="-120"/>
              </a:rPr>
              <a:t>SPEAC</a:t>
            </a:r>
            <a:r>
              <a:rPr lang="en-US" altLang="zh-HK" sz="2400" dirty="0">
                <a:ea typeface="PMingLiU" pitchFamily="18" charset="-120"/>
              </a:rPr>
              <a:t>: The Summer Programs, East Asian Concentration </a:t>
            </a:r>
            <a:endParaRPr lang="en-US" altLang="zh-CN" sz="2400" dirty="0">
              <a:ea typeface="宋体" pitchFamily="2" charset="-122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514600"/>
            <a:ext cx="8229600" cy="4530725"/>
          </a:xfrm>
        </p:spPr>
        <p:txBody>
          <a:bodyPr/>
          <a:lstStyle/>
          <a:p>
            <a:r>
              <a:rPr lang="en-US" altLang="zh-CN" sz="2000">
                <a:ea typeface="宋体" pitchFamily="2" charset="-122"/>
              </a:rPr>
              <a:t>provides intensive teacher training for Chinese and Japanese language programs. </a:t>
            </a:r>
            <a:endParaRPr lang="en-US" altLang="zh-HK" sz="2000">
              <a:ea typeface="PMingLiU" pitchFamily="18" charset="-120"/>
            </a:endParaRPr>
          </a:p>
          <a:p>
            <a:r>
              <a:rPr lang="en-US" altLang="zh-HK" sz="2000">
                <a:ea typeface="PMingLiU" pitchFamily="18" charset="-120"/>
              </a:rPr>
              <a:t>Since 1994, 755 individuals have participated in the program </a:t>
            </a:r>
            <a:endParaRPr lang="en-US" altLang="zh-CN" sz="2000">
              <a:ea typeface="宋体" pitchFamily="2" charset="-122"/>
            </a:endParaRPr>
          </a:p>
        </p:txBody>
      </p:sp>
      <p:pic>
        <p:nvPicPr>
          <p:cNvPr id="145412" name="Picture 4" descr="imag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886200"/>
            <a:ext cx="2155825" cy="2273300"/>
          </a:xfrm>
          <a:prstGeom prst="rect">
            <a:avLst/>
          </a:prstGeom>
          <a:noFill/>
        </p:spPr>
      </p:pic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0" y="45720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838200" indent="-838200" algn="ctr"/>
            <a:r>
              <a:rPr lang="zh-CN" alt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PMingLiU" pitchFamily="18" charset="-120"/>
              </a:rPr>
              <a:t>师资培训</a:t>
            </a:r>
            <a:r>
              <a:rPr lang="en-US" altLang="zh-HK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PMingLiU" pitchFamily="18" charset="-120"/>
              </a:rPr>
              <a:t/>
            </a:r>
            <a:br>
              <a:rPr lang="en-US" altLang="zh-HK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PMingLiU" pitchFamily="18" charset="-120"/>
              </a:rPr>
            </a:br>
            <a:endParaRPr lang="en-US" altLang="zh-CN" sz="4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CCALTbann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1676400"/>
            <a:ext cx="7429500" cy="1428750"/>
          </a:xfrm>
          <a:noFill/>
          <a:ln/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4"/>
          <a:srcRect t="6667" r="2000" b="6667"/>
          <a:stretch>
            <a:fillRect/>
          </a:stretch>
        </p:blipFill>
        <p:spPr bwMode="auto">
          <a:xfrm>
            <a:off x="304800" y="914400"/>
            <a:ext cx="86106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/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zh-CN" altLang="en-US" dirty="0" smtClean="0">
                <a:solidFill>
                  <a:schemeClr val="tx1"/>
                </a:solidFill>
              </a:rPr>
              <a:t>测试</a:t>
            </a:r>
            <a:r>
              <a:rPr lang="en-US" altLang="zh-CN" dirty="0" smtClean="0">
                <a:solidFill>
                  <a:schemeClr val="tx1"/>
                </a:solidFill>
              </a:rPr>
              <a:t/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zh-CN" altLang="en-US" dirty="0" smtClean="0">
                <a:solidFill>
                  <a:schemeClr val="tx1"/>
                </a:solidFill>
              </a:rPr>
              <a:t>网上听力测试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中心主任：吴伟克教授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1828800"/>
            <a:ext cx="617220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Galal</a:t>
            </a:r>
            <a:r>
              <a:rPr lang="en-US" altLang="zh-CN" dirty="0" smtClean="0"/>
              <a:t> Walker, </a:t>
            </a:r>
            <a:r>
              <a:rPr lang="zh-CN" altLang="en-US" dirty="0" smtClean="0"/>
              <a:t>吴伟克博</a:t>
            </a:r>
            <a:r>
              <a:rPr lang="zh-CN" altLang="en-US" dirty="0" smtClean="0"/>
              <a:t>士，全美东亚语文资源中心主任 </a:t>
            </a:r>
            <a:endParaRPr lang="en-US" altLang="zh-CN" dirty="0" smtClean="0"/>
          </a:p>
          <a:p>
            <a:r>
              <a:rPr lang="zh-CN" altLang="en-US" dirty="0" smtClean="0"/>
              <a:t>俄亥俄州立大学东亚系教授</a:t>
            </a:r>
            <a:endParaRPr lang="en-US" altLang="zh-CN" dirty="0" smtClean="0"/>
          </a:p>
          <a:p>
            <a:r>
              <a:rPr lang="zh-CN" altLang="en-US" dirty="0" smtClean="0"/>
              <a:t>武汉大学、南京大学、贵州师大名誉教授</a:t>
            </a:r>
            <a:endParaRPr lang="en-US" altLang="zh-CN" dirty="0" smtClean="0"/>
          </a:p>
          <a:p>
            <a:r>
              <a:rPr lang="zh-CN" altLang="en-US" dirty="0"/>
              <a:t>全美唯一的汉语教学法博</a:t>
            </a:r>
            <a:r>
              <a:rPr lang="zh-CN" altLang="en-US" dirty="0" smtClean="0"/>
              <a:t>士点导</a:t>
            </a:r>
            <a:r>
              <a:rPr lang="zh-CN" altLang="en-US" dirty="0"/>
              <a:t>师</a:t>
            </a:r>
            <a:endParaRPr lang="en-US" altLang="zh-CN" dirty="0" smtClean="0"/>
          </a:p>
          <a:p>
            <a:r>
              <a:rPr lang="zh-CN" altLang="en-US" dirty="0" smtClean="0"/>
              <a:t>中国教育部中</a:t>
            </a:r>
            <a:r>
              <a:rPr lang="zh-CN" altLang="en-US" dirty="0"/>
              <a:t>国语言文化友谊奖的获得者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362200" cy="321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34875"/>
            <a:ext cx="42862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zh-CN" altLang="en-US" sz="4800" dirty="0" smtClean="0">
                <a:ea typeface="汉鼎简黑变" pitchFamily="49" charset="-122"/>
              </a:rPr>
              <a:t>学生体演档案管理系统</a:t>
            </a:r>
            <a:endParaRPr lang="en-US" altLang="zh-CN" sz="4800" dirty="0">
              <a:ea typeface="汉鼎简黑变" pitchFamily="49" charset="-122"/>
            </a:endParaRPr>
          </a:p>
        </p:txBody>
      </p:sp>
      <p:sp>
        <p:nvSpPr>
          <p:cNvPr id="102403" name="Slide Number Placeholder 3"/>
          <p:cNvSpPr txBox="1">
            <a:spLocks noGrp="1"/>
          </p:cNvSpPr>
          <p:nvPr/>
        </p:nvSpPr>
        <p:spPr bwMode="auto">
          <a:xfrm>
            <a:off x="6553200" y="920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457200"/>
            <a:fld id="{F25E675E-1137-4535-BBD8-B6CBAC8E1300}" type="slidenum">
              <a:rPr lang="zh-CN" altLang="en-US" sz="1200">
                <a:solidFill>
                  <a:srgbClr val="8F8F8F"/>
                </a:solidFill>
                <a:latin typeface="Arial" pitchFamily="34" charset="0"/>
                <a:ea typeface="MS PGothic" pitchFamily="34" charset="-128"/>
              </a:rPr>
              <a:pPr algn="r" defTabSz="457200"/>
              <a:t>20</a:t>
            </a:fld>
            <a:endParaRPr lang="en-US" altLang="zh-CN" sz="1200">
              <a:solidFill>
                <a:srgbClr val="8F8F8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2404" name="Footer Placeholder 4"/>
          <p:cNvSpPr txBox="1">
            <a:spLocks noGrp="1"/>
          </p:cNvSpPr>
          <p:nvPr/>
        </p:nvSpPr>
        <p:spPr bwMode="auto">
          <a:xfrm>
            <a:off x="457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altLang="zh-CN" sz="1200">
                <a:solidFill>
                  <a:srgbClr val="8F8F8F"/>
                </a:solidFill>
                <a:latin typeface="Arial" pitchFamily="34" charset="0"/>
                <a:ea typeface="MS PGothic" pitchFamily="34" charset="-128"/>
              </a:rPr>
              <a:t>© The Language Flagship 2008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/>
          <a:srcRect l="3130" t="15334" r="22330" b="44667"/>
          <a:stretch>
            <a:fillRect/>
          </a:stretch>
        </p:blipFill>
        <p:spPr bwMode="auto">
          <a:xfrm>
            <a:off x="26581" y="1963738"/>
            <a:ext cx="91440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俄亥俄州中小学中文教育的发展</a:t>
            </a:r>
            <a:endParaRPr lang="en-US" dirty="0"/>
          </a:p>
        </p:txBody>
      </p:sp>
      <p:sp>
        <p:nvSpPr>
          <p:cNvPr id="112643" name="Slide Number Placeholder 3"/>
          <p:cNvSpPr txBox="1">
            <a:spLocks noGrp="1"/>
          </p:cNvSpPr>
          <p:nvPr/>
        </p:nvSpPr>
        <p:spPr bwMode="auto">
          <a:xfrm>
            <a:off x="6553200" y="920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457200"/>
            <a:fld id="{95A62EC1-5315-44D7-A4AD-FCE65AFE1428}" type="slidenum">
              <a:rPr lang="en-US" sz="1200">
                <a:solidFill>
                  <a:srgbClr val="8F8F8F"/>
                </a:solidFill>
                <a:latin typeface="Trebuchet MS" pitchFamily="34" charset="0"/>
                <a:ea typeface="ヒラギノ角ゴ Pro W3" pitchFamily="-65" charset="-128"/>
              </a:rPr>
              <a:pPr algn="r" defTabSz="457200"/>
              <a:t>21</a:t>
            </a:fld>
            <a:endParaRPr lang="en-US" sz="1200">
              <a:solidFill>
                <a:srgbClr val="8F8F8F"/>
              </a:solidFill>
              <a:latin typeface="Trebuchet MS" pitchFamily="34" charset="0"/>
              <a:ea typeface="ヒラギノ角ゴ Pro W3" pitchFamily="-65" charset="-128"/>
            </a:endParaRPr>
          </a:p>
        </p:txBody>
      </p:sp>
      <p:sp>
        <p:nvSpPr>
          <p:cNvPr id="112644" name="Footer Placeholder 6"/>
          <p:cNvSpPr txBox="1">
            <a:spLocks noGrp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457200"/>
            <a:r>
              <a:rPr lang="en-US" sz="1200">
                <a:solidFill>
                  <a:schemeClr val="bg2"/>
                </a:solidFill>
                <a:latin typeface="Trebuchet MS" pitchFamily="34" charset="0"/>
                <a:ea typeface="ヒラギノ角ゴ Pro W3" pitchFamily="-65" charset="-128"/>
              </a:rPr>
              <a:t>The Chinese Flagship at The Ohio State University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2209800"/>
            <a:ext cx="784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/>
              <a:t>2005</a:t>
            </a:r>
            <a:r>
              <a:rPr lang="zh-CN" altLang="en-US" sz="4000" dirty="0"/>
              <a:t>年，俄州只有</a:t>
            </a:r>
            <a:r>
              <a:rPr lang="en-US" altLang="zh-CN" sz="4000" dirty="0"/>
              <a:t>8</a:t>
            </a:r>
            <a:r>
              <a:rPr lang="zh-CN" altLang="en-US" sz="4000" dirty="0"/>
              <a:t>个学校开了中文课，</a:t>
            </a:r>
            <a:r>
              <a:rPr lang="en-US" altLang="zh-CN" sz="4000" dirty="0"/>
              <a:t>727</a:t>
            </a:r>
            <a:r>
              <a:rPr lang="zh-CN" altLang="en-US" sz="4000" dirty="0"/>
              <a:t>个学生</a:t>
            </a:r>
            <a:r>
              <a:rPr lang="zh-CN" altLang="en-US" sz="4000" dirty="0" smtClean="0"/>
              <a:t>，</a:t>
            </a:r>
            <a:endParaRPr lang="en-US" altLang="zh-CN" sz="4000" dirty="0" smtClean="0"/>
          </a:p>
          <a:p>
            <a:endParaRPr lang="en-US" altLang="zh-CN" sz="4000" dirty="0"/>
          </a:p>
          <a:p>
            <a:r>
              <a:rPr lang="zh-CN" altLang="en-US" sz="4000" dirty="0" smtClean="0"/>
              <a:t>到</a:t>
            </a:r>
            <a:r>
              <a:rPr lang="zh-CN" altLang="en-US" sz="4000" dirty="0"/>
              <a:t>现在</a:t>
            </a:r>
            <a:r>
              <a:rPr lang="en-US" altLang="zh-CN" sz="4000" dirty="0"/>
              <a:t>127</a:t>
            </a:r>
            <a:r>
              <a:rPr lang="zh-CN" altLang="en-US" sz="4000" dirty="0"/>
              <a:t>个学校开设了中文课，超</a:t>
            </a:r>
            <a:r>
              <a:rPr lang="zh-CN" altLang="en-US" sz="4000" dirty="0" smtClean="0"/>
              <a:t>过</a:t>
            </a:r>
            <a:r>
              <a:rPr lang="en-US" altLang="zh-CN" sz="4000" dirty="0" smtClean="0"/>
              <a:t>25000</a:t>
            </a:r>
            <a:r>
              <a:rPr lang="zh-CN" altLang="en-US" sz="4000" dirty="0"/>
              <a:t>学生选修中文课。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2800" dirty="0" smtClean="0">
                <a:ea typeface="宋体" pitchFamily="2" charset="-122"/>
              </a:rPr>
              <a:t>汉语桥一等奖获得者裴贽（</a:t>
            </a:r>
            <a:r>
              <a:rPr lang="en-US" altLang="zh-HK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Patrick </a:t>
            </a:r>
            <a:r>
              <a:rPr lang="en-US" altLang="zh-HK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McAloon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）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(2004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年）</a:t>
            </a:r>
            <a:r>
              <a:rPr lang="en-US" altLang="zh-HK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/>
            </a:r>
            <a:br>
              <a:rPr lang="en-US" altLang="zh-HK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</a:b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演讲题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：辣为媒</a:t>
            </a:r>
            <a:endParaRPr lang="en-US" sz="2800" dirty="0">
              <a:ea typeface="宋体" pitchFamily="2" charset="-122"/>
            </a:endParaRPr>
          </a:p>
        </p:txBody>
      </p:sp>
      <p:pic>
        <p:nvPicPr>
          <p:cNvPr id="4" name="pat with subtitles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95400"/>
            <a:ext cx="5943600" cy="4457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91200"/>
            <a:ext cx="8229600" cy="1258888"/>
          </a:xfrm>
        </p:spPr>
        <p:txBody>
          <a:bodyPr/>
          <a:lstStyle/>
          <a:p>
            <a:r>
              <a:rPr lang="en-US" altLang="zh-HK" sz="2800" dirty="0" smtClean="0">
                <a:solidFill>
                  <a:schemeClr val="tx1"/>
                </a:solidFill>
                <a:ea typeface="PMingLiU" pitchFamily="18" charset="-120"/>
              </a:rPr>
              <a:t>-</a:t>
            </a:r>
            <a:r>
              <a:rPr lang="en-US" altLang="zh-HK" sz="2800" dirty="0">
                <a:ea typeface="PMingLiU" pitchFamily="18" charset="-120"/>
              </a:rPr>
              <a:t/>
            </a:r>
            <a:br>
              <a:rPr lang="en-US" altLang="zh-HK" sz="2800" dirty="0">
                <a:ea typeface="PMingLiU" pitchFamily="18" charset="-120"/>
              </a:rPr>
            </a:br>
            <a:endParaRPr lang="en-US" sz="2800" dirty="0">
              <a:solidFill>
                <a:schemeClr val="bg2"/>
              </a:solidFill>
              <a:ea typeface="PMingLiU" pitchFamily="18" charset="-120"/>
            </a:endParaRPr>
          </a:p>
        </p:txBody>
      </p:sp>
      <p:sp>
        <p:nvSpPr>
          <p:cNvPr id="180231" name="Rectangle 7"/>
          <p:cNvSpPr>
            <a:spLocks noChangeArrowheads="1"/>
          </p:cNvSpPr>
          <p:nvPr/>
        </p:nvSpPr>
        <p:spPr bwMode="auto">
          <a:xfrm>
            <a:off x="457200" y="15240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zh-CN" altLang="en-US" sz="2800" dirty="0" smtClean="0">
                <a:ea typeface="宋体" pitchFamily="2" charset="-122"/>
              </a:rPr>
              <a:t>汉语桥一等奖获得者安迅（</a:t>
            </a:r>
            <a:r>
              <a:rPr lang="en-US" altLang="zh-HK" sz="2800" dirty="0" smtClean="0">
                <a:ea typeface="PMingLiU" pitchFamily="18" charset="-120"/>
              </a:rPr>
              <a:t>Abigail Southland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）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(2006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年）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abbey final with subtitl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443" y="1600200"/>
            <a:ext cx="5853113" cy="4389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99113"/>
            <a:ext cx="8229600" cy="1258887"/>
          </a:xfrm>
        </p:spPr>
        <p:txBody>
          <a:bodyPr/>
          <a:lstStyle/>
          <a:p>
            <a:endParaRPr lang="en-US" sz="3200" dirty="0">
              <a:solidFill>
                <a:schemeClr val="tx1"/>
              </a:solidFill>
              <a:ea typeface="PMingLiU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81000"/>
            <a:ext cx="701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ea typeface="宋体" pitchFamily="2" charset="-122"/>
              </a:rPr>
              <a:t>汉语桥一等奖获得者乔哲晖（</a:t>
            </a:r>
            <a:r>
              <a:rPr lang="en-US" altLang="zh-HK" sz="3600" dirty="0" smtClean="0">
                <a:ea typeface="PMingLiU" pitchFamily="18" charset="-120"/>
              </a:rPr>
              <a:t>Joshua </a:t>
            </a:r>
            <a:r>
              <a:rPr lang="en-US" altLang="zh-HK" sz="3600" dirty="0" err="1" smtClean="0">
                <a:ea typeface="PMingLiU" pitchFamily="18" charset="-120"/>
              </a:rPr>
              <a:t>Lotz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）</a:t>
            </a:r>
            <a:r>
              <a:rPr lang="en-US" altLang="zh-CN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(2007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年）</a:t>
            </a:r>
            <a:endParaRPr lang="en-US" sz="36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  <a:p>
            <a:endParaRPr lang="en-US" dirty="0"/>
          </a:p>
        </p:txBody>
      </p:sp>
      <p:pic>
        <p:nvPicPr>
          <p:cNvPr id="3" name="Joshua (40 seconds)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822469"/>
            <a:ext cx="5410200" cy="40576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6248400"/>
            <a:ext cx="40386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457200" y="30480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zh-CN" altLang="en-US" sz="2800" dirty="0" smtClean="0">
                <a:ea typeface="宋体" pitchFamily="2" charset="-122"/>
              </a:rPr>
              <a:t>汉语桥三等奖获得者石逵思</a:t>
            </a:r>
            <a:endParaRPr lang="en-US" altLang="zh-CN" sz="2800" dirty="0" smtClean="0">
              <a:ea typeface="宋体" pitchFamily="2" charset="-122"/>
            </a:endParaRPr>
          </a:p>
          <a:p>
            <a:r>
              <a:rPr lang="zh-CN" altLang="en-US" sz="2800" dirty="0" smtClean="0">
                <a:ea typeface="宋体" pitchFamily="2" charset="-122"/>
              </a:rPr>
              <a:t>（</a:t>
            </a:r>
            <a:r>
              <a:rPr lang="en-US" altLang="zh-HK" sz="2800" dirty="0" smtClean="0">
                <a:ea typeface="PMingLiU" pitchFamily="18" charset="-120"/>
              </a:rPr>
              <a:t>Christopher </a:t>
            </a:r>
            <a:r>
              <a:rPr lang="en-US" altLang="zh-HK" sz="2800" dirty="0" err="1" smtClean="0">
                <a:ea typeface="PMingLiU" pitchFamily="18" charset="-120"/>
              </a:rPr>
              <a:t>Stellato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）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(2008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年）</a:t>
            </a:r>
            <a:endParaRPr lang="en-US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Chris performance_0001.wmv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563688"/>
            <a:ext cx="5791200" cy="4343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6248400"/>
            <a:ext cx="52578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sp>
        <p:nvSpPr>
          <p:cNvPr id="182280" name="Rectangle 8"/>
          <p:cNvSpPr>
            <a:spLocks noChangeArrowheads="1"/>
          </p:cNvSpPr>
          <p:nvPr/>
        </p:nvSpPr>
        <p:spPr bwMode="auto">
          <a:xfrm>
            <a:off x="533400" y="30480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zh-CN" altLang="en-US" sz="2800" dirty="0" smtClean="0">
                <a:ea typeface="宋体" pitchFamily="2" charset="-122"/>
              </a:rPr>
              <a:t>汉语桥三等奖获得者李慕白</a:t>
            </a:r>
            <a:endParaRPr lang="en-US" altLang="zh-CN" sz="2800" dirty="0" smtClean="0">
              <a:ea typeface="宋体" pitchFamily="2" charset="-122"/>
            </a:endParaRPr>
          </a:p>
          <a:p>
            <a:r>
              <a:rPr lang="zh-CN" altLang="en-US" sz="2800" dirty="0" smtClean="0">
                <a:ea typeface="宋体" pitchFamily="2" charset="-122"/>
              </a:rPr>
              <a:t>（</a:t>
            </a:r>
            <a:r>
              <a:rPr lang="en-US" altLang="zh-HK" sz="2800" dirty="0" smtClean="0">
                <a:ea typeface="PMingLiU" pitchFamily="18" charset="-120"/>
              </a:rPr>
              <a:t>Donald Newman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）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(2008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年）</a:t>
            </a:r>
            <a:endParaRPr lang="en-US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donaldwithsubtitles.wmv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847850"/>
            <a:ext cx="5562600" cy="4171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谢</a:t>
            </a:r>
            <a:r>
              <a:rPr lang="zh-CN" altLang="en-US" dirty="0" smtClean="0"/>
              <a:t>谢！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en-US" altLang="zh-CN" dirty="0" smtClean="0"/>
          </a:p>
          <a:p>
            <a:pPr algn="ctr"/>
            <a:r>
              <a:rPr lang="zh-CN" altLang="en-US" dirty="0" smtClean="0"/>
              <a:t>李敏儒</a:t>
            </a:r>
            <a:endParaRPr lang="en-US" altLang="zh-CN" dirty="0" smtClean="0"/>
          </a:p>
          <a:p>
            <a:pPr algn="ctr"/>
            <a:r>
              <a:rPr lang="en-US" dirty="0" err="1" smtClean="0"/>
              <a:t>Minru</a:t>
            </a:r>
            <a:r>
              <a:rPr lang="en-US" dirty="0" smtClean="0"/>
              <a:t> Li</a:t>
            </a:r>
          </a:p>
          <a:p>
            <a:pPr algn="ctr"/>
            <a:r>
              <a:rPr lang="en-US" dirty="0" smtClean="0"/>
              <a:t>li.28@osu.edu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4325783" cy="63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2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教</a:t>
            </a:r>
            <a:r>
              <a:rPr lang="zh-CN" altLang="en-US" dirty="0" smtClean="0"/>
              <a:t>学法研究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什么是体演文化教学法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7543800" cy="4434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The Performed Culture Pedagogical Approach</a:t>
            </a:r>
          </a:p>
          <a:p>
            <a:r>
              <a:rPr lang="zh-CN" altLang="en-US" sz="3600" dirty="0" smtClean="0"/>
              <a:t>学习一门外语，就是学习另一种文化，学习怎样用那门语言在目的语文化中与人交流、共事</a:t>
            </a:r>
            <a:endParaRPr lang="en-US" sz="3600" dirty="0" smtClean="0"/>
          </a:p>
          <a:p>
            <a:r>
              <a:rPr lang="zh-CN" altLang="en-US" sz="3600" dirty="0" smtClean="0"/>
              <a:t>“体验</a:t>
            </a:r>
            <a:r>
              <a:rPr lang="en-US" altLang="zh-CN" sz="3600" dirty="0" smtClean="0"/>
              <a:t>+</a:t>
            </a:r>
            <a:r>
              <a:rPr lang="zh-CN" altLang="en-US" sz="3600" dirty="0" smtClean="0"/>
              <a:t> 演练文化”</a:t>
            </a:r>
            <a:endParaRPr lang="en-US" altLang="zh-CN" sz="3600" dirty="0" smtClean="0"/>
          </a:p>
          <a:p>
            <a:r>
              <a:rPr lang="zh-CN" altLang="en-US" sz="3600" dirty="0" smtClean="0"/>
              <a:t>是不同文</a:t>
            </a:r>
            <a:r>
              <a:rPr lang="zh-CN" altLang="en-US" sz="3600" dirty="0" smtClean="0"/>
              <a:t>化</a:t>
            </a:r>
            <a:r>
              <a:rPr lang="zh-CN" altLang="en-US" sz="3600" dirty="0" smtClean="0"/>
              <a:t>的交流活</a:t>
            </a:r>
            <a:r>
              <a:rPr lang="zh-CN" altLang="en-US" sz="3600" dirty="0" smtClean="0"/>
              <a:t>动</a:t>
            </a:r>
            <a:endParaRPr lang="en-US" altLang="zh-CN" sz="3600" dirty="0" smtClean="0"/>
          </a:p>
        </p:txBody>
      </p:sp>
    </p:spTree>
    <p:extLst>
      <p:ext uri="{BB962C8B-B14F-4D97-AF65-F5344CB8AC3E}">
        <p14:creationId xmlns:p14="http://schemas.microsoft.com/office/powerpoint/2010/main" val="42215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传统理</a:t>
            </a:r>
            <a:r>
              <a:rPr lang="zh-CN" altLang="en-US" dirty="0" smtClean="0"/>
              <a:t>论</a:t>
            </a:r>
            <a:r>
              <a:rPr lang="en-US" altLang="zh-CN" dirty="0" smtClean="0"/>
              <a:t>				</a:t>
            </a:r>
            <a:r>
              <a:rPr lang="zh-CN" altLang="en-US" dirty="0"/>
              <a:t>体演文</a:t>
            </a:r>
            <a:r>
              <a:rPr lang="zh-CN" altLang="en-US" dirty="0" smtClean="0"/>
              <a:t>化</a:t>
            </a:r>
            <a:endParaRPr lang="en-US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2703721"/>
            <a:ext cx="3352800" cy="297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/>
              <a:t>语言</a:t>
            </a: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16213"/>
            <a:ext cx="33782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61710" y="383088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文化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3276600"/>
            <a:ext cx="11613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文化</a:t>
            </a:r>
            <a:endParaRPr lang="en-US" sz="2800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86600" y="3307376"/>
            <a:ext cx="106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语言</a:t>
            </a:r>
          </a:p>
        </p:txBody>
      </p:sp>
    </p:spTree>
    <p:extLst>
      <p:ext uri="{BB962C8B-B14F-4D97-AF65-F5344CB8AC3E}">
        <p14:creationId xmlns:p14="http://schemas.microsoft.com/office/powerpoint/2010/main" val="359966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体</a:t>
            </a:r>
            <a:r>
              <a:rPr lang="zh-CN" altLang="en-US" dirty="0" smtClean="0"/>
              <a:t>演文化教学</a:t>
            </a:r>
            <a:r>
              <a:rPr lang="zh-CN" altLang="en-US" dirty="0" smtClean="0"/>
              <a:t>法的特点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理论上中西结</a:t>
            </a:r>
            <a:r>
              <a:rPr lang="zh-CN" altLang="en-US" dirty="0"/>
              <a:t>合</a:t>
            </a:r>
            <a:r>
              <a:rPr lang="zh-CN" altLang="en-US" dirty="0" smtClean="0"/>
              <a:t>：西</a:t>
            </a:r>
            <a:r>
              <a:rPr lang="zh-CN" altLang="en-US" dirty="0"/>
              <a:t>方文化学、行为科</a:t>
            </a:r>
            <a:r>
              <a:rPr lang="zh-CN" altLang="en-US" dirty="0" smtClean="0"/>
              <a:t>学</a:t>
            </a:r>
            <a:r>
              <a:rPr lang="zh-CN" altLang="en-US" dirty="0"/>
              <a:t>、</a:t>
            </a:r>
            <a:r>
              <a:rPr lang="zh-CN" altLang="en-US" dirty="0" smtClean="0"/>
              <a:t>知</a:t>
            </a:r>
            <a:r>
              <a:rPr lang="zh-CN" altLang="en-US" dirty="0" smtClean="0"/>
              <a:t>行合</a:t>
            </a:r>
            <a:r>
              <a:rPr lang="zh-CN" altLang="en-US" dirty="0" smtClean="0"/>
              <a:t>一</a:t>
            </a:r>
            <a:endParaRPr lang="en-US" altLang="zh-CN" dirty="0" smtClean="0"/>
          </a:p>
          <a:p>
            <a:r>
              <a:rPr lang="zh-CN" altLang="en-US" dirty="0"/>
              <a:t>实践</a:t>
            </a:r>
            <a:r>
              <a:rPr lang="zh-CN" altLang="en-US" dirty="0" smtClean="0"/>
              <a:t>上在课</a:t>
            </a:r>
            <a:r>
              <a:rPr lang="zh-CN" altLang="en-US" dirty="0"/>
              <a:t>程设计、教材设计、和教法设计方</a:t>
            </a:r>
            <a:r>
              <a:rPr lang="zh-CN" altLang="en-US" dirty="0" smtClean="0"/>
              <a:t>面做了很多探索。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）重视“行为文化”在教学中的作用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/>
              <a:t>）</a:t>
            </a:r>
            <a:r>
              <a:rPr lang="zh-CN" altLang="en-US" dirty="0" smtClean="0"/>
              <a:t>学</a:t>
            </a:r>
            <a:r>
              <a:rPr lang="zh-CN" altLang="en-US" dirty="0"/>
              <a:t>生是演员，运动员，老师是导演，教</a:t>
            </a:r>
            <a:r>
              <a:rPr lang="zh-CN" altLang="en-US" dirty="0" smtClean="0"/>
              <a:t>练</a:t>
            </a:r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）</a:t>
            </a:r>
            <a:r>
              <a:rPr lang="zh-CN" altLang="en-US" dirty="0"/>
              <a:t>满堂灌教授方</a:t>
            </a:r>
            <a:r>
              <a:rPr lang="zh-CN" altLang="en-US" dirty="0" smtClean="0"/>
              <a:t>法改</a:t>
            </a:r>
            <a:r>
              <a:rPr lang="zh-CN" altLang="en-US" dirty="0"/>
              <a:t>为学生演练的方</a:t>
            </a:r>
            <a:r>
              <a:rPr lang="zh-CN" altLang="en-US" dirty="0" smtClean="0"/>
              <a:t>法 </a:t>
            </a:r>
            <a:endParaRPr lang="en-US" altLang="zh-CN" dirty="0" smtClean="0"/>
          </a:p>
          <a:p>
            <a:r>
              <a:rPr lang="en-US" altLang="zh-CN" dirty="0" smtClean="0"/>
              <a:t>4</a:t>
            </a:r>
            <a:r>
              <a:rPr lang="zh-CN" altLang="en-US" dirty="0" smtClean="0"/>
              <a:t>）</a:t>
            </a:r>
            <a:r>
              <a:rPr lang="zh-CN" altLang="en-US" sz="2400" dirty="0"/>
              <a:t>由语法体系为纲的教材编写改为以“情境模式</a:t>
            </a:r>
            <a:r>
              <a:rPr lang="en-US" altLang="zh-CN" sz="2400" dirty="0"/>
              <a:t>”</a:t>
            </a:r>
            <a:r>
              <a:rPr lang="zh-CN" altLang="en-US" sz="2400" dirty="0"/>
              <a:t>为框架</a:t>
            </a:r>
            <a:r>
              <a:rPr lang="zh-CN" altLang="en-US" sz="2400" dirty="0" smtClean="0"/>
              <a:t>的学</a:t>
            </a:r>
            <a:r>
              <a:rPr lang="zh-CN" altLang="en-US" sz="2400" dirty="0"/>
              <a:t>习模</a:t>
            </a:r>
            <a:r>
              <a:rPr lang="zh-CN" altLang="en-US" sz="2400" dirty="0" smtClean="0"/>
              <a:t>块</a:t>
            </a:r>
            <a:endParaRPr lang="en-US" altLang="zh-CN" sz="2400" dirty="0" smtClean="0"/>
          </a:p>
          <a:p>
            <a:r>
              <a:rPr lang="en-US" altLang="zh-CN" sz="2800" dirty="0" smtClean="0"/>
              <a:t>5</a:t>
            </a:r>
            <a:r>
              <a:rPr lang="zh-CN" altLang="en-US" sz="2800" dirty="0" smtClean="0"/>
              <a:t>）</a:t>
            </a:r>
            <a:r>
              <a:rPr lang="zh-CN" altLang="en-US" sz="2400" dirty="0"/>
              <a:t>从纸质教材改为多媒体学习资料</a:t>
            </a:r>
            <a:endParaRPr lang="en-US" altLang="zh-CN" sz="2400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体演文化教学法的初步成果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培养了一批高质量的硕士、博士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/>
              <a:t>创建了“俄州大中文旗舰工程”，有独特的课程设计，教学方法，实习计划，及考核、跟踪的体系</a:t>
            </a:r>
            <a:endParaRPr lang="en-US" altLang="zh-CN" dirty="0" smtClean="0"/>
          </a:p>
          <a:p>
            <a:pPr>
              <a:buNone/>
            </a:pPr>
            <a:endParaRPr lang="en-US" dirty="0" smtClean="0"/>
          </a:p>
          <a:p>
            <a:r>
              <a:rPr lang="zh-CN" altLang="en-US" dirty="0" smtClean="0"/>
              <a:t>出版了一套供学生自学的学习模块，多媒体材料（</a:t>
            </a:r>
            <a:r>
              <a:rPr lang="en-US" altLang="zh-CN" dirty="0" smtClean="0"/>
              <a:t>Chinese: Communicating in the Culture)</a:t>
            </a:r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/>
              <a:t>出版了“通向高级技能之路”丛书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/>
              <a:t>在汉语桥比赛、汉语水平考试中成绩突出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sz="2800" i="1" dirty="0" smtClean="0">
                <a:ea typeface="PMingLiU" pitchFamily="18" charset="-120"/>
              </a:rPr>
              <a:t>通向高级技能之路第一卷</a:t>
            </a:r>
            <a:r>
              <a:rPr lang="en-US" altLang="zh-HK" sz="2800" i="1" dirty="0" smtClean="0">
                <a:ea typeface="PMingLiU" pitchFamily="18" charset="-120"/>
              </a:rPr>
              <a:t>: </a:t>
            </a:r>
            <a:br>
              <a:rPr lang="en-US" altLang="zh-HK" sz="2800" i="1" dirty="0" smtClean="0">
                <a:ea typeface="PMingLiU" pitchFamily="18" charset="-120"/>
              </a:rPr>
            </a:br>
            <a:r>
              <a:rPr lang="en-US" altLang="zh-HK" sz="2800" i="1" dirty="0" smtClean="0">
                <a:ea typeface="PMingLiU" pitchFamily="18" charset="-120"/>
              </a:rPr>
              <a:t>Learning </a:t>
            </a:r>
            <a:r>
              <a:rPr lang="en-US" altLang="zh-HK" sz="2800" i="1" dirty="0">
                <a:ea typeface="PMingLiU" pitchFamily="18" charset="-120"/>
              </a:rPr>
              <a:t>Less Commonly Taught Languages: An Agreement on the Bases for the Training of </a:t>
            </a:r>
            <a:r>
              <a:rPr lang="en-US" altLang="zh-HK" sz="2800" i="1" dirty="0" smtClean="0">
                <a:ea typeface="PMingLiU" pitchFamily="18" charset="-120"/>
              </a:rPr>
              <a:t>Teachers</a:t>
            </a:r>
            <a:br>
              <a:rPr lang="en-US" altLang="zh-HK" sz="2800" i="1" dirty="0" smtClean="0">
                <a:ea typeface="PMingLiU" pitchFamily="18" charset="-120"/>
              </a:rPr>
            </a:br>
            <a:endParaRPr lang="en-US" sz="2800" i="1" dirty="0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HK" sz="2000" dirty="0" smtClean="0"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r>
              <a:rPr lang="en-US" altLang="zh-HK" sz="2000" dirty="0" smtClean="0">
                <a:ea typeface="PMingLiU" pitchFamily="18" charset="-120"/>
              </a:rPr>
              <a:t>an </a:t>
            </a:r>
            <a:r>
              <a:rPr lang="en-US" altLang="zh-HK" sz="2000" dirty="0">
                <a:ea typeface="PMingLiU" pitchFamily="18" charset="-120"/>
              </a:rPr>
              <a:t>essay describing the conclusions of a 5-day conference of 18 teachers of 7 less commonly taught languages from 18 universities and organizations. </a:t>
            </a:r>
          </a:p>
          <a:p>
            <a:pPr>
              <a:lnSpc>
                <a:spcPct val="90000"/>
              </a:lnSpc>
            </a:pPr>
            <a:endParaRPr lang="en-US" altLang="zh-HK" sz="2000" dirty="0"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r>
              <a:rPr lang="en-US" altLang="zh-HK" sz="2000" dirty="0">
                <a:ea typeface="PMingLiU" pitchFamily="18" charset="-120"/>
              </a:rPr>
              <a:t>Published in 1995 as the start off to the series </a:t>
            </a:r>
            <a:r>
              <a:rPr lang="en-US" altLang="zh-HK" sz="2000" i="1" dirty="0">
                <a:ea typeface="PMingLiU" pitchFamily="18" charset="-120"/>
              </a:rPr>
              <a:t>Pathways to Advanced Skills</a:t>
            </a:r>
            <a:endParaRPr lang="en-US" sz="2000" i="1" dirty="0"/>
          </a:p>
        </p:txBody>
      </p:sp>
      <p:pic>
        <p:nvPicPr>
          <p:cNvPr id="186372" name="Picture 4" descr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524000"/>
            <a:ext cx="3679825" cy="4995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447800"/>
            <a:ext cx="4114800" cy="4419600"/>
          </a:xfrm>
        </p:spPr>
        <p:txBody>
          <a:bodyPr/>
          <a:lstStyle/>
          <a:p>
            <a:pPr algn="l"/>
            <a:r>
              <a:rPr lang="en-US" altLang="zh-HK" sz="2000">
                <a:solidFill>
                  <a:schemeClr val="tx1"/>
                </a:solidFill>
                <a:ea typeface="PMingLiU" pitchFamily="18" charset="-120"/>
              </a:rPr>
              <a:t>* assists in the creation of new Chinese language programs</a:t>
            </a:r>
            <a:br>
              <a:rPr lang="en-US" altLang="zh-HK" sz="2000">
                <a:solidFill>
                  <a:schemeClr val="tx1"/>
                </a:solidFill>
                <a:ea typeface="PMingLiU" pitchFamily="18" charset="-120"/>
              </a:rPr>
            </a:br>
            <a:r>
              <a:rPr lang="en-US" altLang="zh-HK" sz="2000">
                <a:solidFill>
                  <a:schemeClr val="tx1"/>
                </a:solidFill>
                <a:ea typeface="PMingLiU" pitchFamily="18" charset="-120"/>
              </a:rPr>
              <a:t/>
            </a:r>
            <a:br>
              <a:rPr lang="en-US" altLang="zh-HK" sz="2000">
                <a:solidFill>
                  <a:schemeClr val="tx1"/>
                </a:solidFill>
                <a:ea typeface="PMingLiU" pitchFamily="18" charset="-120"/>
              </a:rPr>
            </a:br>
            <a:r>
              <a:rPr lang="en-US" altLang="zh-HK" sz="2000">
                <a:solidFill>
                  <a:schemeClr val="tx1"/>
                </a:solidFill>
                <a:ea typeface="PMingLiU" pitchFamily="18" charset="-120"/>
              </a:rPr>
              <a:t>* discusses a set of assumptions about learning and teaching Chinese that underlie the creation of a syllabus and the practice of classroom skills </a:t>
            </a:r>
            <a:br>
              <a:rPr lang="en-US" altLang="zh-HK" sz="2000">
                <a:solidFill>
                  <a:schemeClr val="tx1"/>
                </a:solidFill>
                <a:ea typeface="PMingLiU" pitchFamily="18" charset="-120"/>
              </a:rPr>
            </a:br>
            <a:r>
              <a:rPr lang="en-US" altLang="zh-HK" sz="2000">
                <a:solidFill>
                  <a:schemeClr val="tx1"/>
                </a:solidFill>
                <a:ea typeface="PMingLiU" pitchFamily="18" charset="-120"/>
              </a:rPr>
              <a:t/>
            </a:r>
            <a:br>
              <a:rPr lang="en-US" altLang="zh-HK" sz="2000">
                <a:solidFill>
                  <a:schemeClr val="tx1"/>
                </a:solidFill>
                <a:ea typeface="PMingLiU" pitchFamily="18" charset="-120"/>
              </a:rPr>
            </a:br>
            <a:r>
              <a:rPr lang="en-US" altLang="zh-HK" sz="2000">
                <a:solidFill>
                  <a:schemeClr val="tx1"/>
                </a:solidFill>
                <a:ea typeface="PMingLiU" pitchFamily="18" charset="-120"/>
              </a:rPr>
              <a:t>* school administrators, program developers, teachers and educators as targeted readers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68964" name="Picture 4" descr="imag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057400"/>
            <a:ext cx="3041650" cy="4581525"/>
          </a:xfrm>
          <a:prstGeom prst="rect">
            <a:avLst/>
          </a:prstGeom>
          <a:noFill/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304800" y="404813"/>
            <a:ext cx="8001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2800" i="1" dirty="0" smtClean="0">
                <a:ea typeface="PMingLiU" pitchFamily="18" charset="-120"/>
              </a:rPr>
              <a:t>通向高级技能之路第三卷</a:t>
            </a:r>
            <a:r>
              <a:rPr lang="en-US" altLang="zh-HK" sz="2800" i="1" dirty="0" smtClean="0">
                <a:ea typeface="PMingLiU" pitchFamily="18" charset="-120"/>
              </a:rPr>
              <a:t>: </a:t>
            </a:r>
          </a:p>
          <a:p>
            <a:pPr algn="ctr"/>
            <a:r>
              <a:rPr lang="en-US" altLang="zh-HK" sz="2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The </a:t>
            </a:r>
            <a:r>
              <a:rPr lang="en-US" altLang="zh-HK" sz="2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NFLC Guide for Basic Chinese Language </a:t>
            </a:r>
            <a:r>
              <a:rPr lang="en-US" altLang="zh-HK" sz="2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itchFamily="18" charset="-120"/>
              </a:rPr>
              <a:t>Programs</a:t>
            </a:r>
            <a:endParaRPr lang="en-US" altLang="zh-HK" sz="28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PMingLiU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3856</TotalTime>
  <Words>929</Words>
  <Application>Microsoft Office PowerPoint</Application>
  <PresentationFormat>On-screen Show (4:3)</PresentationFormat>
  <Paragraphs>103</Paragraphs>
  <Slides>27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俄亥俄州立大学 全美东亚语文资源中心 李敏儒 博士</vt:lpstr>
      <vt:lpstr>中心主任：吴伟克教授</vt:lpstr>
      <vt:lpstr>PowerPoint Presentation</vt:lpstr>
      <vt:lpstr>教学法研究 什么是体演文化教学法</vt:lpstr>
      <vt:lpstr>PowerPoint Presentation</vt:lpstr>
      <vt:lpstr>体演文化教学法的特点</vt:lpstr>
      <vt:lpstr>体演文化教学法的初步成果</vt:lpstr>
      <vt:lpstr>通向高级技能之路第一卷:  Learning Less Commonly Taught Languages: An Agreement on the Bases for the Training of Teachers </vt:lpstr>
      <vt:lpstr>* assists in the creation of new Chinese language programs  * discusses a set of assumptions about learning and teaching Chinese that underlie the creation of a syllabus and the practice of classroom skills   * school administrators, program developers, teachers and educators as targeted readers</vt:lpstr>
      <vt:lpstr>全美中小学中文教师资格大纲</vt:lpstr>
      <vt:lpstr>通向高级技能之路第二卷 : Chinese Pedagogy: An Emerging Field</vt:lpstr>
      <vt:lpstr>通向高级技能之路第八卷: The Historical Evolution of Chinese Languages and Scripts</vt:lpstr>
      <vt:lpstr>通向高级技能之路第十卷: 体演文化</vt:lpstr>
      <vt:lpstr>   2）开发教学材料   2.1）中文：在文化中交流</vt:lpstr>
      <vt:lpstr>多媒体材料</vt:lpstr>
      <vt:lpstr>PowerPoint Presentation</vt:lpstr>
      <vt:lpstr>PowerPoint Presentation</vt:lpstr>
      <vt:lpstr>SPEAC: The Summer Programs, East Asian Concentration </vt:lpstr>
      <vt:lpstr> 测试 网上听力测试</vt:lpstr>
      <vt:lpstr>学生体演档案管理系统</vt:lpstr>
      <vt:lpstr>俄亥俄州中小学中文教育的发展</vt:lpstr>
      <vt:lpstr>汉语桥一等奖获得者裴贽（Patrick McAloon）(2004年） 演讲题：辣为媒</vt:lpstr>
      <vt:lpstr>- </vt:lpstr>
      <vt:lpstr>PowerPoint Presentation</vt:lpstr>
      <vt:lpstr>PowerPoint Presentation</vt:lpstr>
      <vt:lpstr>PowerPoint Presentation</vt:lpstr>
      <vt:lpstr>谢谢！</vt:lpstr>
    </vt:vector>
  </TitlesOfParts>
  <Company>ohio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体演文化教学法与 对外汉语教育改革</dc:title>
  <dc:creator>Minru Li</dc:creator>
  <cp:lastModifiedBy>Windows User</cp:lastModifiedBy>
  <cp:revision>108</cp:revision>
  <dcterms:created xsi:type="dcterms:W3CDTF">2009-09-15T22:05:58Z</dcterms:created>
  <dcterms:modified xsi:type="dcterms:W3CDTF">2012-12-08T15:34:42Z</dcterms:modified>
</cp:coreProperties>
</file>