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1414"/>
    <a:srgbClr val="AC0000"/>
    <a:srgbClr val="A61A19"/>
    <a:srgbClr val="B8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97CD2-3BBB-4DE0-844B-7055AD6AB54F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7DD62-68CE-458E-9CEC-4454A2AC0F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PARTS: informed by Kenneth Burke’s Pentad, Walker, Noda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7DD62-68CE-458E-9CEC-4454A2AC0F6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Chinese</a:t>
            </a:r>
            <a:r>
              <a:rPr lang="en-US" baseline="0" dirty="0" smtClean="0"/>
              <a:t> script: Teacher calls on one, s/he stands up straight and answers question. If answer is right, student is praised; if wrong, told is wrong. American script: Teacher calls on one, s/he answers from seat. If answer is right, student is praised; if wrong, student is praised for trying. Chinese teaches hierarchy, value of the “right answer,” discomfort with answering wrong in public (?). American teaches equality (teacher is authority figure, but like a coach), don’t be afraid to try.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7DD62-68CE-458E-9CEC-4454A2AC0F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Chinese, I hope! To show humility and membership in the group.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7DD62-68CE-458E-9CEC-4454A2AC0F6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228600"/>
            <a:ext cx="7905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799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>
                <a:solidFill>
                  <a:schemeClr val="bg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-50153" r="-33333"/>
          <a:stretch>
            <a:fillRect/>
          </a:stretch>
        </p:blipFill>
        <p:spPr bwMode="auto">
          <a:xfrm>
            <a:off x="0" y="6147312"/>
            <a:ext cx="9144000" cy="7106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0999" y="6143624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-50153" r="-33333"/>
          <a:stretch>
            <a:fillRect/>
          </a:stretch>
        </p:blipFill>
        <p:spPr bwMode="auto">
          <a:xfrm>
            <a:off x="0" y="6147312"/>
            <a:ext cx="9144000" cy="7106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0999" y="6143624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-50153" r="-33333"/>
          <a:stretch>
            <a:fillRect/>
          </a:stretch>
        </p:blipFill>
        <p:spPr bwMode="auto">
          <a:xfrm>
            <a:off x="0" y="6147312"/>
            <a:ext cx="9144000" cy="7106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0999" y="6143624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844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209800"/>
            <a:ext cx="4041775" cy="381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-50153" r="-33333"/>
          <a:stretch>
            <a:fillRect/>
          </a:stretch>
        </p:blipFill>
        <p:spPr bwMode="auto">
          <a:xfrm>
            <a:off x="0" y="6147312"/>
            <a:ext cx="9144000" cy="7106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0999" y="6143624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-50153" r="-33333"/>
          <a:stretch>
            <a:fillRect/>
          </a:stretch>
        </p:blipFill>
        <p:spPr bwMode="auto">
          <a:xfrm>
            <a:off x="0" y="6147312"/>
            <a:ext cx="9144000" cy="7106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0999" y="6143624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14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8146E-ECFF-46F5-A003-547C4F6C620A}" type="datetimeFigureOut">
              <a:rPr lang="en-US" smtClean="0"/>
              <a:pPr/>
              <a:t>12/8/2012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F122A-CCF9-43A5-9145-7F77D22C45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StartClass.wmv" TargetMode="External"/><Relationship Id="rId7" Type="http://schemas.openxmlformats.org/officeDocument/2006/relationships/hyperlink" Target="file:///E:\MOV012.wmv" TargetMode="External"/><Relationship Id="rId2" Type="http://schemas.openxmlformats.org/officeDocument/2006/relationships/hyperlink" Target="pre-classpractice.wm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SSdialogueVariation.wmv" TargetMode="External"/><Relationship Id="rId5" Type="http://schemas.openxmlformats.org/officeDocument/2006/relationships/hyperlink" Target="VocabAll.wmv" TargetMode="External"/><Relationship Id="rId4" Type="http://schemas.openxmlformats.org/officeDocument/2006/relationships/hyperlink" Target="DialogueReviewAll.wmv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153400" cy="1470025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chemeClr val="bg1"/>
                </a:solidFill>
              </a:rPr>
              <a:t>体演文化教学法</a:t>
            </a:r>
            <a:r>
              <a:rPr lang="zh-CN" altLang="en-US" dirty="0" smtClean="0"/>
              <a:t>所取得的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成绩与经验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Dr. Patrick McAloon </a:t>
            </a:r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裴贽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文化最基本的元素：表演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具有可视性、可描述性</a:t>
            </a:r>
            <a:r>
              <a:rPr lang="en-US" dirty="0" smtClean="0"/>
              <a:t> (PARTS)</a:t>
            </a:r>
          </a:p>
          <a:p>
            <a:r>
              <a:rPr lang="zh-CN" altLang="en-US" dirty="0" smtClean="0"/>
              <a:t>文化环境决定观众如何理解“演员”的意思</a:t>
            </a:r>
            <a:endParaRPr lang="en-US" dirty="0" smtClean="0"/>
          </a:p>
          <a:p>
            <a:r>
              <a:rPr lang="zh-CN" altLang="en-US" dirty="0" smtClean="0"/>
              <a:t>观众是否正确地理解演员的表演并觉得恰当取决于演员能否根据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zh-CN" altLang="en-US" dirty="0" smtClean="0"/>
              <a:t>文化标准进行表演</a:t>
            </a:r>
            <a:endParaRPr lang="en-US" dirty="0" smtClean="0"/>
          </a:p>
        </p:txBody>
      </p:sp>
      <p:pic>
        <p:nvPicPr>
          <p:cNvPr id="3076" name="Picture 4" descr="http://thefatherstouchministries.org/wp-content/uploads/2011/09/StageMicrophoneBSP138826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962400"/>
            <a:ext cx="2895600" cy="19002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两种小孩的“表演”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397000"/>
          <a:ext cx="7848599" cy="26517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451778"/>
                <a:gridCol w="3120222"/>
                <a:gridCol w="3276599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400" b="0" dirty="0" smtClean="0"/>
                        <a:t>地点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b="0" dirty="0" smtClean="0"/>
                        <a:t>中国小学四年级课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b="0" dirty="0" smtClean="0"/>
                        <a:t>美国四年级课</a:t>
                      </a:r>
                      <a:endParaRPr lang="en-US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角色</a:t>
                      </a:r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zh-CN" altLang="en-US" sz="2400" dirty="0" smtClean="0"/>
                        <a:t>老师、学生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情况</a:t>
                      </a:r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zh-CN" altLang="en-US" sz="2400" dirty="0" smtClean="0"/>
                        <a:t>老师问学生谁能回答黑板上的问题，几个学生举手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观众</a:t>
                      </a:r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zh-CN" altLang="en-US" sz="2400" dirty="0" smtClean="0"/>
                        <a:t>其他学生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文本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?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4648200"/>
            <a:ext cx="7848600" cy="990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zh-CN" altLang="en-US" sz="2600" dirty="0" smtClean="0"/>
              <a:t>什么叫“表演”？表演怎么传达信息？</a:t>
            </a:r>
            <a:endParaRPr lang="en-US" altLang="zh-CN" sz="2600" dirty="0" smtClean="0"/>
          </a:p>
          <a:p>
            <a:pPr algn="ctr"/>
            <a:r>
              <a:rPr lang="zh-CN" altLang="en-US" sz="2600" dirty="0" smtClean="0"/>
              <a:t>在上述情况，孩子在学哪些文化标准？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成人的“表演”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397000"/>
          <a:ext cx="7848599" cy="28041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451778"/>
                <a:gridCol w="6396821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200" b="0" dirty="0" smtClean="0"/>
                        <a:t>地点</a:t>
                      </a:r>
                      <a:endParaRPr lang="en-US" sz="2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b="0" dirty="0" smtClean="0"/>
                        <a:t>公司办公室</a:t>
                      </a:r>
                      <a:endParaRPr lang="en-US" sz="2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200" dirty="0" smtClean="0"/>
                        <a:t>角色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dirty="0" smtClean="0"/>
                        <a:t>新员工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200" dirty="0" smtClean="0"/>
                        <a:t>情况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dirty="0" smtClean="0"/>
                        <a:t>每周部门全体会议，新来的人自我介绍说道结尾的话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200" dirty="0" smtClean="0"/>
                        <a:t>观众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dirty="0" smtClean="0"/>
                        <a:t>部门经理、部门里的同事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200" dirty="0" smtClean="0"/>
                        <a:t>文本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200" dirty="0" smtClean="0"/>
                        <a:t>我很高兴有机会加入队伍。我的经验还不够，希望大家多多指教。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4648200"/>
            <a:ext cx="7848600" cy="121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zh-CN" altLang="en-US" sz="2400" dirty="0" smtClean="0"/>
              <a:t>如此结尾更适合中国文化还是美国文化？为什么？</a:t>
            </a:r>
            <a:r>
              <a:rPr lang="en-US" sz="2400" dirty="0" smtClean="0"/>
              <a:t> </a:t>
            </a:r>
          </a:p>
          <a:p>
            <a:pPr algn="ctr"/>
            <a:r>
              <a:rPr lang="zh-CN" altLang="en-US" sz="2400" i="1" dirty="0" smtClean="0"/>
              <a:t>新员工的意图是什么？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旁听的课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2012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</a:t>
            </a:r>
            <a:r>
              <a:rPr lang="zh-CN" altLang="en-US" dirty="0" smtClean="0"/>
              <a:t>月于俄亥俄州</a:t>
            </a:r>
            <a:r>
              <a:rPr lang="en-US" dirty="0" smtClean="0"/>
              <a:t>Gahanna</a:t>
            </a:r>
            <a:r>
              <a:rPr lang="zh-CN" altLang="en-US" dirty="0" smtClean="0"/>
              <a:t>公立小学</a:t>
            </a:r>
            <a:endParaRPr lang="en-US" dirty="0" smtClean="0"/>
          </a:p>
          <a:p>
            <a:r>
              <a:rPr lang="zh-CN" altLang="en-US" dirty="0" smtClean="0"/>
              <a:t>学生</a:t>
            </a:r>
            <a:r>
              <a:rPr lang="en-US" altLang="zh-CN" dirty="0" smtClean="0"/>
              <a:t>8</a:t>
            </a:r>
            <a:r>
              <a:rPr lang="zh-CN" altLang="en-US" dirty="0" smtClean="0"/>
              <a:t>至</a:t>
            </a:r>
            <a:r>
              <a:rPr lang="en-US" altLang="zh-CN" dirty="0" smtClean="0"/>
              <a:t>9</a:t>
            </a:r>
            <a:r>
              <a:rPr lang="zh-CN" altLang="en-US" dirty="0" smtClean="0"/>
              <a:t>岁</a:t>
            </a:r>
            <a:endParaRPr lang="en-US" dirty="0" smtClean="0"/>
          </a:p>
          <a:p>
            <a:r>
              <a:rPr lang="zh-CN" altLang="en-US" dirty="0" smtClean="0"/>
              <a:t>此单元学生在学喜不喜欢、动物、颜色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上课顺序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file"/>
              </a:rPr>
              <a:t>Pre-class small-group practice</a:t>
            </a:r>
            <a:endParaRPr lang="en-US" dirty="0" smtClean="0"/>
          </a:p>
          <a:p>
            <a:r>
              <a:rPr lang="en-US" dirty="0" smtClean="0">
                <a:hlinkClick r:id="rId3" action="ppaction://hlinkfile"/>
              </a:rPr>
              <a:t>Warm-up/review</a:t>
            </a:r>
            <a:endParaRPr lang="en-US" dirty="0" smtClean="0"/>
          </a:p>
          <a:p>
            <a:r>
              <a:rPr lang="en-US" dirty="0" smtClean="0">
                <a:hlinkClick r:id="rId4" action="ppaction://hlinkfile"/>
              </a:rPr>
              <a:t>Dialogue review</a:t>
            </a:r>
            <a:endParaRPr lang="en-US" dirty="0" smtClean="0"/>
          </a:p>
          <a:p>
            <a:r>
              <a:rPr lang="en-US" dirty="0" smtClean="0">
                <a:hlinkClick r:id="rId5" action="ppaction://hlinkfile"/>
              </a:rPr>
              <a:t>Vocabulary review</a:t>
            </a:r>
            <a:r>
              <a:rPr lang="en-US" dirty="0" smtClean="0"/>
              <a:t> **</a:t>
            </a:r>
          </a:p>
          <a:p>
            <a:r>
              <a:rPr lang="en-US" dirty="0" smtClean="0">
                <a:hlinkClick r:id="rId6" action="ppaction://hlinkfile"/>
              </a:rPr>
              <a:t>Practice through </a:t>
            </a:r>
            <a:r>
              <a:rPr lang="en-US" smtClean="0">
                <a:hlinkClick r:id="rId6" action="ppaction://hlinkfile"/>
              </a:rPr>
              <a:t>dialogue variation</a:t>
            </a:r>
            <a:r>
              <a:rPr lang="en-US" smtClean="0"/>
              <a:t> **</a:t>
            </a:r>
            <a:endParaRPr lang="en-US" dirty="0" smtClean="0"/>
          </a:p>
          <a:p>
            <a:r>
              <a:rPr lang="en-US" dirty="0" smtClean="0">
                <a:hlinkClick r:id="rId7" action="ppaction://hlinkfile"/>
              </a:rPr>
              <a:t>Dismissal</a:t>
            </a:r>
            <a:r>
              <a:rPr lang="en-US" dirty="0" smtClean="0"/>
              <a:t> (00:00-00:58)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我们看到什么？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599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全课使用中文</a:t>
            </a:r>
            <a:endParaRPr lang="en-US" altLang="zh-CN" dirty="0" smtClean="0"/>
          </a:p>
          <a:p>
            <a:r>
              <a:rPr lang="zh-CN" altLang="en-US" dirty="0" smtClean="0"/>
              <a:t>老师在教学生如何适应华人社会生活</a:t>
            </a:r>
            <a:endParaRPr lang="en-US" dirty="0" smtClean="0"/>
          </a:p>
          <a:p>
            <a:pPr lvl="1"/>
            <a:r>
              <a:rPr lang="zh-CN" altLang="en-US" dirty="0" smtClean="0"/>
              <a:t>老师有权威</a:t>
            </a:r>
            <a:endParaRPr lang="en-US" dirty="0" smtClean="0"/>
          </a:p>
          <a:p>
            <a:pPr lvl="1"/>
            <a:r>
              <a:rPr lang="zh-CN" altLang="en-US" dirty="0" smtClean="0"/>
              <a:t>学生要等老师点名才回答问题</a:t>
            </a:r>
            <a:endParaRPr lang="en-US" dirty="0" smtClean="0"/>
          </a:p>
          <a:p>
            <a:r>
              <a:rPr lang="zh-CN" altLang="en-US" dirty="0" smtClean="0"/>
              <a:t>老师经常换活动</a:t>
            </a:r>
            <a:endParaRPr lang="en-US" dirty="0" smtClean="0"/>
          </a:p>
          <a:p>
            <a:r>
              <a:rPr lang="zh-CN" altLang="en-US" dirty="0" smtClean="0"/>
              <a:t>很多复习活动</a:t>
            </a:r>
            <a:endParaRPr lang="en-US" dirty="0" smtClean="0"/>
          </a:p>
          <a:p>
            <a:r>
              <a:rPr lang="en-US" dirty="0" smtClean="0"/>
              <a:t>Build-up from words to sentences to interaction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小学：学语言的黄金时间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专注适应社会生活、发音</a:t>
            </a:r>
            <a:endParaRPr lang="en-US" dirty="0" smtClean="0"/>
          </a:p>
          <a:p>
            <a:r>
              <a:rPr lang="zh-CN" altLang="en-US" dirty="0" smtClean="0"/>
              <a:t>还有很长时间灌输词汇，但必须在早期严格纠正基本错误</a:t>
            </a:r>
            <a:endParaRPr lang="en-US" dirty="0" smtClean="0"/>
          </a:p>
          <a:p>
            <a:r>
              <a:rPr lang="zh-CN" altLang="en-US" dirty="0" smtClean="0"/>
              <a:t>小朋友们喜欢玩，</a:t>
            </a:r>
            <a:r>
              <a:rPr lang="zh-CN" altLang="en-US" smtClean="0"/>
              <a:t>可以教他</a:t>
            </a:r>
            <a:r>
              <a:rPr lang="zh-CN" altLang="en-US" dirty="0" smtClean="0"/>
              <a:t>们怎么玩其他地方华人小孩玩的</a:t>
            </a:r>
            <a:r>
              <a:rPr lang="zh-CN" altLang="en-US" smtClean="0"/>
              <a:t>游戏，帮他们熟悉将来的华人朋友和同事小时候的环境和经验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86800" cy="3279775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非常感谢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Gahanna-Jefferson Public Schools</a:t>
            </a:r>
            <a:br>
              <a:rPr lang="en-US" dirty="0" smtClean="0"/>
            </a:br>
            <a:r>
              <a:rPr lang="en-US" dirty="0" smtClean="0"/>
              <a:t>Jefferson Elementary School</a:t>
            </a:r>
            <a:br>
              <a:rPr lang="en-US" dirty="0" smtClean="0"/>
            </a:br>
            <a:r>
              <a:rPr lang="en-US" dirty="0" smtClean="0"/>
              <a:t>Tang </a:t>
            </a:r>
            <a:r>
              <a:rPr lang="en-US" dirty="0" err="1" smtClean="0"/>
              <a:t>Zheng</a:t>
            </a:r>
            <a:r>
              <a:rPr lang="en-US" dirty="0" smtClean="0"/>
              <a:t> </a:t>
            </a:r>
            <a:r>
              <a:rPr lang="en-US" dirty="0" err="1" smtClean="0"/>
              <a:t>laoshi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Hank </a:t>
            </a:r>
            <a:r>
              <a:rPr lang="en-US" dirty="0" err="1" smtClean="0"/>
              <a:t>Langals</a:t>
            </a:r>
            <a:r>
              <a:rPr lang="en-US" dirty="0" smtClean="0"/>
              <a:t>, Coordinator Pupil Services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670</Words>
  <Application>Microsoft Office PowerPoint</Application>
  <PresentationFormat>On-screen Show (4:3)</PresentationFormat>
  <Paragraphs>65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体演文化教学法所取得的 成绩与经验</vt:lpstr>
      <vt:lpstr>文化最基本的元素：表演</vt:lpstr>
      <vt:lpstr>两种小孩的“表演”</vt:lpstr>
      <vt:lpstr>成人的“表演”</vt:lpstr>
      <vt:lpstr>旁听的课</vt:lpstr>
      <vt:lpstr>上课顺序</vt:lpstr>
      <vt:lpstr>我们看到什么？</vt:lpstr>
      <vt:lpstr>小学：学语言的黄金时间</vt:lpstr>
      <vt:lpstr>非常感谢 Gahanna-Jefferson Public Schools Jefferson Elementary School Tang Zheng laoshi Hank Langals, Coordinator Pupil Services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Guanxi, Renqing, Huilu &amp; Huikou 关系、人情、贿赂、回扣</dc:title>
  <dc:creator>Pat</dc:creator>
  <cp:lastModifiedBy>PatFlagship</cp:lastModifiedBy>
  <cp:revision>174</cp:revision>
  <dcterms:created xsi:type="dcterms:W3CDTF">2011-05-02T17:53:59Z</dcterms:created>
  <dcterms:modified xsi:type="dcterms:W3CDTF">2012-12-08T19:44:49Z</dcterms:modified>
</cp:coreProperties>
</file>