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6.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activeX"/>
  <Override PartName="/ppt/notesSlides/notesSlide3.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3"/>
  </p:notesMasterIdLst>
  <p:sldIdLst>
    <p:sldId id="262" r:id="rId2"/>
    <p:sldId id="268" r:id="rId3"/>
    <p:sldId id="270" r:id="rId4"/>
    <p:sldId id="269" r:id="rId5"/>
    <p:sldId id="272" r:id="rId6"/>
    <p:sldId id="273" r:id="rId7"/>
    <p:sldId id="271" r:id="rId8"/>
    <p:sldId id="274" r:id="rId9"/>
    <p:sldId id="278" r:id="rId10"/>
    <p:sldId id="279" r:id="rId11"/>
    <p:sldId id="277" r:id="rId12"/>
    <p:sldId id="280" r:id="rId13"/>
    <p:sldId id="281" r:id="rId14"/>
    <p:sldId id="282" r:id="rId15"/>
    <p:sldId id="283" r:id="rId16"/>
    <p:sldId id="284" r:id="rId17"/>
    <p:sldId id="285" r:id="rId18"/>
    <p:sldId id="286" r:id="rId19"/>
    <p:sldId id="287" r:id="rId20"/>
    <p:sldId id="288" r:id="rId21"/>
    <p:sldId id="289" r:id="rId22"/>
  </p:sldIdLst>
  <p:sldSz cx="9144000" cy="6858000" type="screen4x3"/>
  <p:notesSz cx="6858000" cy="9144000"/>
  <p:defaultTextStyle>
    <a:defPPr>
      <a:defRPr lang="en-US"/>
    </a:defPPr>
    <a:lvl1pPr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1pPr>
    <a:lvl2pPr marL="4572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2pPr>
    <a:lvl3pPr marL="9144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3pPr>
    <a:lvl4pPr marL="13716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4pPr>
    <a:lvl5pPr marL="18288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5pPr>
    <a:lvl6pPr marL="22860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6pPr>
    <a:lvl7pPr marL="27432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7pPr>
    <a:lvl8pPr marL="32004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8pPr>
    <a:lvl9pPr marL="36576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111111"/>
    <a:srgbClr val="D0D505"/>
    <a:srgbClr val="2B7C02"/>
    <a:srgbClr val="328F03"/>
    <a:srgbClr val="213200"/>
    <a:srgbClr val="E8F0E4"/>
    <a:srgbClr val="293E00"/>
    <a:srgbClr val="3D5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4511" autoAdjust="0"/>
  </p:normalViewPr>
  <p:slideViewPr>
    <p:cSldViewPr snapToGrid="0">
      <p:cViewPr varScale="1">
        <p:scale>
          <a:sx n="70" d="100"/>
          <a:sy n="70" d="100"/>
        </p:scale>
        <p:origin x="-5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Arial" charset="0"/>
                <a:ea typeface="宋体" pitchFamily="2" charset="-122"/>
              </a:defRPr>
            </a:lvl1pPr>
          </a:lstStyle>
          <a:p>
            <a:endParaRPr lang="zh-CN" alt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ea typeface="宋体" pitchFamily="2" charset="-122"/>
              </a:defRPr>
            </a:lvl1pPr>
          </a:lstStyle>
          <a:p>
            <a:endParaRPr lang="en-US" altLang="zh-CN"/>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Arial" charset="0"/>
                <a:ea typeface="宋体" pitchFamily="2" charset="-122"/>
              </a:defRPr>
            </a:lvl1pPr>
          </a:lstStyle>
          <a:p>
            <a:endParaRPr lang="en-US" altLang="zh-CN"/>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ea typeface="宋体" pitchFamily="2" charset="-122"/>
              </a:defRPr>
            </a:lvl1pPr>
          </a:lstStyle>
          <a:p>
            <a:fld id="{C7CA9BDD-2CAB-442E-A260-30368F0AE0DD}"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2</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11</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12</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13</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14</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15</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16</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17</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18</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19</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20</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3</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21</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dirty="0"/>
              <a:t>素材天下 </a:t>
            </a:r>
            <a:r>
              <a:rPr lang="en-US" altLang="zh-CN" dirty="0"/>
              <a:t>sucaitianxia.com</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4</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5</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6</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7</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8</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9</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EF3E-57B3-4CFA-824C-644746AAF580}" type="slidenum">
              <a:rPr lang="zh-CN" altLang="en-US"/>
              <a:pPr/>
              <a:t>10</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zh-CN" altLang="en-US"/>
              <a:t>素材天下 </a:t>
            </a:r>
            <a:r>
              <a:rPr lang="en-US" altLang="zh-CN"/>
              <a:t>sucaitianxia.com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35" name="Rectangle 23"/>
          <p:cNvSpPr>
            <a:spLocks noGrp="1" noChangeArrowheads="1"/>
          </p:cNvSpPr>
          <p:nvPr>
            <p:ph type="dt" sz="quarter" idx="2"/>
          </p:nvPr>
        </p:nvSpPr>
        <p:spPr bwMode="auto">
          <a:xfrm>
            <a:off x="457200" y="6510338"/>
            <a:ext cx="2133600" cy="15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a:solidFill>
                  <a:schemeClr val="tx1"/>
                </a:solidFill>
                <a:effectLst>
                  <a:outerShdw blurRad="38100" dist="38100" dir="2700000" algn="tl">
                    <a:srgbClr val="C0C0C0"/>
                  </a:outerShdw>
                </a:effectLst>
              </a:defRPr>
            </a:lvl1pPr>
          </a:lstStyle>
          <a:p>
            <a:endParaRPr lang="en-US" altLang="ko-KR"/>
          </a:p>
        </p:txBody>
      </p:sp>
      <p:sp>
        <p:nvSpPr>
          <p:cNvPr id="13336" name="Rectangle 24"/>
          <p:cNvSpPr>
            <a:spLocks noGrp="1" noChangeArrowheads="1"/>
          </p:cNvSpPr>
          <p:nvPr>
            <p:ph type="ftr" sz="quarter" idx="3"/>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endParaRPr lang="en-US" altLang="ko-KR"/>
          </a:p>
        </p:txBody>
      </p:sp>
      <p:sp>
        <p:nvSpPr>
          <p:cNvPr id="13341" name="Text Box 29"/>
          <p:cNvSpPr txBox="1">
            <a:spLocks noChangeArrowheads="1"/>
          </p:cNvSpPr>
          <p:nvPr/>
        </p:nvSpPr>
        <p:spPr bwMode="black">
          <a:xfrm>
            <a:off x="7473950" y="6062663"/>
            <a:ext cx="1143000" cy="457200"/>
          </a:xfrm>
          <a:prstGeom prst="rect">
            <a:avLst/>
          </a:prstGeom>
          <a:noFill/>
          <a:ln w="9525">
            <a:noFill/>
            <a:miter lim="800000"/>
            <a:headEnd/>
            <a:tailEnd/>
          </a:ln>
          <a:effectLst/>
        </p:spPr>
        <p:txBody>
          <a:bodyPr wrap="none">
            <a:spAutoFit/>
          </a:bodyPr>
          <a:lstStyle/>
          <a:p>
            <a:pPr eaLnBrk="0" hangingPunct="0"/>
            <a:r>
              <a:rPr lang="en-US" altLang="ko-KR" sz="2400" b="1">
                <a:effectLst/>
                <a:latin typeface="Verdana" pitchFamily="34" charset="0"/>
              </a:rPr>
              <a:t>LOGO</a:t>
            </a:r>
          </a:p>
        </p:txBody>
      </p:sp>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PowerPoint Template</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21500" y="169863"/>
            <a:ext cx="2028825" cy="59928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0263" y="169863"/>
            <a:ext cx="5938837" cy="59928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0263" y="1209675"/>
            <a:ext cx="384492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27588" y="1209675"/>
            <a:ext cx="38465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309" name="Rectangle 21"/>
          <p:cNvSpPr>
            <a:spLocks noGrp="1" noChangeArrowheads="1"/>
          </p:cNvSpPr>
          <p:nvPr>
            <p:ph type="title"/>
          </p:nvPr>
        </p:nvSpPr>
        <p:spPr bwMode="black">
          <a:xfrm>
            <a:off x="1101725" y="169863"/>
            <a:ext cx="7848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2310" name="Rectangle 22"/>
          <p:cNvSpPr>
            <a:spLocks noGrp="1" noChangeArrowheads="1"/>
          </p:cNvSpPr>
          <p:nvPr>
            <p:ph type="body" idx="1"/>
          </p:nvPr>
        </p:nvSpPr>
        <p:spPr bwMode="auto">
          <a:xfrm>
            <a:off x="830263" y="1209675"/>
            <a:ext cx="7843837"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effectLst/>
                <a:latin typeface="+mn-lt"/>
              </a:defRPr>
            </a:lvl1pPr>
          </a:lstStyle>
          <a:p>
            <a:r>
              <a:rPr lang="en-US" altLang="ko-KR"/>
              <a:t>Company Logo</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Verdana" pitchFamily="34" charset="0"/>
        </a:defRPr>
      </a:lvl2pPr>
      <a:lvl3pPr algn="l" rtl="0" fontAlgn="base">
        <a:spcBef>
          <a:spcPct val="0"/>
        </a:spcBef>
        <a:spcAft>
          <a:spcPct val="0"/>
        </a:spcAft>
        <a:defRPr sz="3200" b="1">
          <a:solidFill>
            <a:schemeClr val="accent2"/>
          </a:solidFill>
          <a:latin typeface="Verdana" pitchFamily="34" charset="0"/>
        </a:defRPr>
      </a:lvl3pPr>
      <a:lvl4pPr algn="l" rtl="0" fontAlgn="base">
        <a:spcBef>
          <a:spcPct val="0"/>
        </a:spcBef>
        <a:spcAft>
          <a:spcPct val="0"/>
        </a:spcAft>
        <a:defRPr sz="3200" b="1">
          <a:solidFill>
            <a:schemeClr val="accent2"/>
          </a:solidFill>
          <a:latin typeface="Verdana" pitchFamily="34" charset="0"/>
        </a:defRPr>
      </a:lvl4pPr>
      <a:lvl5pPr algn="l" rtl="0" fontAlgn="base">
        <a:spcBef>
          <a:spcPct val="0"/>
        </a:spcBef>
        <a:spcAft>
          <a:spcPct val="0"/>
        </a:spcAft>
        <a:defRPr sz="3200" b="1">
          <a:solidFill>
            <a:schemeClr val="accent2"/>
          </a:solidFill>
          <a:latin typeface="Verdana" pitchFamily="34" charset="0"/>
        </a:defRPr>
      </a:lvl5pPr>
      <a:lvl6pPr marL="457200" algn="l" rtl="0" fontAlgn="base">
        <a:spcBef>
          <a:spcPct val="0"/>
        </a:spcBef>
        <a:spcAft>
          <a:spcPct val="0"/>
        </a:spcAft>
        <a:defRPr sz="3200" b="1">
          <a:solidFill>
            <a:schemeClr val="accent2"/>
          </a:solidFill>
          <a:latin typeface="Verdana" pitchFamily="34" charset="0"/>
        </a:defRPr>
      </a:lvl6pPr>
      <a:lvl7pPr marL="914400" algn="l" rtl="0" fontAlgn="base">
        <a:spcBef>
          <a:spcPct val="0"/>
        </a:spcBef>
        <a:spcAft>
          <a:spcPct val="0"/>
        </a:spcAft>
        <a:defRPr sz="3200" b="1">
          <a:solidFill>
            <a:schemeClr val="accent2"/>
          </a:solidFill>
          <a:latin typeface="Verdana" pitchFamily="34" charset="0"/>
        </a:defRPr>
      </a:lvl7pPr>
      <a:lvl8pPr marL="1371600" algn="l" rtl="0" fontAlgn="base">
        <a:spcBef>
          <a:spcPct val="0"/>
        </a:spcBef>
        <a:spcAft>
          <a:spcPct val="0"/>
        </a:spcAft>
        <a:defRPr sz="3200" b="1">
          <a:solidFill>
            <a:schemeClr val="accent2"/>
          </a:solidFill>
          <a:latin typeface="Verdana" pitchFamily="34" charset="0"/>
        </a:defRPr>
      </a:lvl8pPr>
      <a:lvl9pPr marL="1828800" algn="l" rtl="0" fontAlgn="base">
        <a:spcBef>
          <a:spcPct val="0"/>
        </a:spcBef>
        <a:spcAft>
          <a:spcPct val="0"/>
        </a:spcAft>
        <a:defRPr sz="3200" b="1">
          <a:solidFill>
            <a:schemeClr val="accent2"/>
          </a:solidFill>
          <a:latin typeface="Verdana" pitchFamily="34" charset="0"/>
        </a:defRPr>
      </a:lvl9pPr>
    </p:titleStyle>
    <p:bodyStyle>
      <a:lvl1pPr marL="342900" indent="-342900" algn="l" rtl="0" fontAlgn="base">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fontAlgn="base">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59423" y="553914"/>
            <a:ext cx="7807569" cy="1323439"/>
          </a:xfrm>
          <a:prstGeom prst="rect">
            <a:avLst/>
          </a:prstGeom>
          <a:noFill/>
        </p:spPr>
        <p:txBody>
          <a:bodyPr wrap="square" rtlCol="0">
            <a:spAutoFit/>
          </a:bodyPr>
          <a:lstStyle/>
          <a:p>
            <a:r>
              <a:rPr lang="en-US" altLang="zh-CN" sz="4000" b="1" dirty="0" smtClean="0">
                <a:solidFill>
                  <a:srgbClr val="0070C0"/>
                </a:solidFill>
                <a:latin typeface="MYuppy-Bold-DDC" pitchFamily="34" charset="-122"/>
                <a:ea typeface="MYuppy-Bold-DDC" pitchFamily="34" charset="-122"/>
              </a:rPr>
              <a:t>High-Efficiency Overseas</a:t>
            </a:r>
            <a:br>
              <a:rPr lang="en-US" altLang="zh-CN" sz="4000" b="1" dirty="0" smtClean="0">
                <a:solidFill>
                  <a:srgbClr val="0070C0"/>
                </a:solidFill>
                <a:latin typeface="MYuppy-Bold-DDC" pitchFamily="34" charset="-122"/>
                <a:ea typeface="MYuppy-Bold-DDC" pitchFamily="34" charset="-122"/>
              </a:rPr>
            </a:br>
            <a:r>
              <a:rPr lang="en-US" altLang="zh-CN" sz="4000" b="1" dirty="0" smtClean="0">
                <a:solidFill>
                  <a:srgbClr val="0070C0"/>
                </a:solidFill>
                <a:latin typeface="MYuppy-Bold-DDC" pitchFamily="34" charset="-122"/>
                <a:ea typeface="MYuppy-Bold-DDC" pitchFamily="34" charset="-122"/>
              </a:rPr>
              <a:t> Chinese Learning Series</a:t>
            </a:r>
          </a:p>
        </p:txBody>
      </p:sp>
      <p:sp>
        <p:nvSpPr>
          <p:cNvPr id="7" name="TextBox 6"/>
          <p:cNvSpPr txBox="1"/>
          <p:nvPr/>
        </p:nvSpPr>
        <p:spPr>
          <a:xfrm>
            <a:off x="2101359" y="2681654"/>
            <a:ext cx="6233748" cy="707886"/>
          </a:xfrm>
          <a:prstGeom prst="rect">
            <a:avLst/>
          </a:prstGeom>
          <a:noFill/>
        </p:spPr>
        <p:txBody>
          <a:bodyPr wrap="square" rtlCol="0">
            <a:spAutoFit/>
          </a:bodyPr>
          <a:lstStyle/>
          <a:p>
            <a:r>
              <a:rPr lang="zh-CN" altLang="en-US" sz="4000" dirty="0" smtClean="0">
                <a:solidFill>
                  <a:schemeClr val="tx1"/>
                </a:solidFill>
                <a:latin typeface="方正水柱简体" pitchFamily="65" charset="-122"/>
                <a:ea typeface="方正水柱简体" pitchFamily="65" charset="-122"/>
              </a:rPr>
              <a:t>高效海外中文学习丛书</a:t>
            </a:r>
            <a:endParaRPr lang="zh-CN" altLang="en-US" sz="4000" dirty="0">
              <a:solidFill>
                <a:schemeClr val="tx1"/>
              </a:solidFill>
              <a:latin typeface="方正水柱简体" pitchFamily="65" charset="-122"/>
              <a:ea typeface="方正水柱简体" pitchFamily="65" charset="-122"/>
            </a:endParaRPr>
          </a:p>
        </p:txBody>
      </p:sp>
      <p:sp>
        <p:nvSpPr>
          <p:cNvPr id="8" name="矩形 7"/>
          <p:cNvSpPr/>
          <p:nvPr/>
        </p:nvSpPr>
        <p:spPr>
          <a:xfrm>
            <a:off x="3430810" y="3864198"/>
            <a:ext cx="3275257" cy="1015663"/>
          </a:xfrm>
          <a:prstGeom prst="rect">
            <a:avLst/>
          </a:prstGeom>
        </p:spPr>
        <p:txBody>
          <a:bodyPr wrap="none">
            <a:spAutoFit/>
          </a:bodyPr>
          <a:lstStyle/>
          <a:p>
            <a:r>
              <a:rPr lang="zh-CN" altLang="en-US" sz="6000" b="1" dirty="0">
                <a:solidFill>
                  <a:schemeClr val="tx1"/>
                </a:solidFill>
                <a:latin typeface="黑体" pitchFamily="2" charset="-122"/>
                <a:ea typeface="黑体" pitchFamily="2" charset="-122"/>
              </a:rPr>
              <a:t>宣传材料</a:t>
            </a:r>
            <a:endParaRPr lang="zh-CN" altLang="en-US" sz="6000" dirty="0">
              <a:solidFill>
                <a:schemeClr val="tx1"/>
              </a:solidFill>
              <a:latin typeface="黑体" pitchFamily="2" charset="-122"/>
              <a:ea typeface="黑体" pitchFamily="2" charset="-122"/>
            </a:endParaRPr>
          </a:p>
        </p:txBody>
      </p:sp>
      <p:sp>
        <p:nvSpPr>
          <p:cNvPr id="9" name="矩形 8"/>
          <p:cNvSpPr/>
          <p:nvPr/>
        </p:nvSpPr>
        <p:spPr>
          <a:xfrm>
            <a:off x="3615310" y="6071065"/>
            <a:ext cx="2441694" cy="338554"/>
          </a:xfrm>
          <a:prstGeom prst="rect">
            <a:avLst/>
          </a:prstGeom>
        </p:spPr>
        <p:txBody>
          <a:bodyPr wrap="none">
            <a:spAutoFit/>
          </a:bodyPr>
          <a:lstStyle/>
          <a:p>
            <a:r>
              <a:rPr lang="zh-CN" altLang="en-US" sz="1600" dirty="0">
                <a:solidFill>
                  <a:srgbClr val="FF0000"/>
                </a:solidFill>
                <a:latin typeface="微软雅黑" pitchFamily="34" charset="-122"/>
                <a:ea typeface="微软雅黑" pitchFamily="34" charset="-122"/>
              </a:rPr>
              <a:t>美国马里兰长城中文学校</a:t>
            </a:r>
          </a:p>
        </p:txBody>
      </p:sp>
      <p:pic>
        <p:nvPicPr>
          <p:cNvPr id="1026" name="Picture 4" descr="logo"/>
          <p:cNvPicPr>
            <a:picLocks noChangeAspect="1" noChangeArrowheads="1"/>
          </p:cNvPicPr>
          <p:nvPr/>
        </p:nvPicPr>
        <p:blipFill>
          <a:blip r:embed="rId3" cstate="print"/>
          <a:srcRect/>
          <a:stretch>
            <a:fillRect/>
          </a:stretch>
        </p:blipFill>
        <p:spPr bwMode="auto">
          <a:xfrm>
            <a:off x="220541" y="5971442"/>
            <a:ext cx="113347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58373" name="Rectangle 5"/>
          <p:cNvSpPr>
            <a:spLocks noGrp="1" noChangeArrowheads="1"/>
          </p:cNvSpPr>
          <p:nvPr>
            <p:ph type="body" idx="1"/>
          </p:nvPr>
        </p:nvSpPr>
        <p:spPr>
          <a:xfrm>
            <a:off x="247083" y="4650091"/>
            <a:ext cx="7824254" cy="2128777"/>
          </a:xfrm>
          <a:noFill/>
          <a:ln/>
        </p:spPr>
        <p:txBody>
          <a:bodyPr/>
          <a:lstStyle/>
          <a:p>
            <a:r>
              <a:rPr lang="zh-CN" altLang="en-US" dirty="0" smtClean="0">
                <a:latin typeface="华文中宋" pitchFamily="2" charset="-122"/>
                <a:ea typeface="华文中宋" pitchFamily="2" charset="-122"/>
              </a:rPr>
              <a:t>“任选目录”介绍：　</a:t>
            </a:r>
          </a:p>
          <a:p>
            <a:pPr lvl="1"/>
            <a:r>
              <a:rPr lang="zh-CN" altLang="en-US" dirty="0" smtClean="0">
                <a:latin typeface="华文中宋" pitchFamily="2" charset="-122"/>
                <a:ea typeface="华文中宋" pitchFamily="2" charset="-122"/>
              </a:rPr>
              <a:t>“课文朗读”，“欣赏”，“写字”，“读词”，“注音”，“生字  </a:t>
            </a:r>
            <a:r>
              <a:rPr lang="en-US" altLang="zh-CN" dirty="0" smtClean="0">
                <a:latin typeface="华文中宋" pitchFamily="2" charset="-122"/>
                <a:ea typeface="华文中宋" pitchFamily="2" charset="-122"/>
              </a:rPr>
              <a:t/>
            </a:r>
            <a:br>
              <a:rPr lang="en-US" altLang="zh-CN" dirty="0" smtClean="0">
                <a:latin typeface="华文中宋" pitchFamily="2" charset="-122"/>
                <a:ea typeface="华文中宋" pitchFamily="2" charset="-122"/>
              </a:rPr>
            </a:br>
            <a:r>
              <a:rPr lang="zh-CN" altLang="en-US" dirty="0" smtClean="0">
                <a:latin typeface="华文中宋" pitchFamily="2" charset="-122"/>
                <a:ea typeface="华文中宋" pitchFamily="2" charset="-122"/>
              </a:rPr>
              <a:t>卡”，“聆听阅读”及六种不同的“练习”等多媒体教学。</a:t>
            </a:r>
            <a:endParaRPr lang="en-US" altLang="zh-CN" dirty="0" smtClean="0">
              <a:latin typeface="华文中宋" pitchFamily="2" charset="-122"/>
              <a:ea typeface="华文中宋" pitchFamily="2" charset="-122"/>
            </a:endParaRPr>
          </a:p>
          <a:p>
            <a:pPr lvl="1"/>
            <a:r>
              <a:rPr lang="zh-CN" altLang="en-US" dirty="0" smtClean="0">
                <a:latin typeface="华文中宋" pitchFamily="2" charset="-122"/>
                <a:ea typeface="华文中宋" pitchFamily="2" charset="-122"/>
              </a:rPr>
              <a:t>“韵文识字教学八步法”与多媒体结合进行教学操作。</a:t>
            </a:r>
            <a:endParaRPr lang="en-US" altLang="zh-CN" dirty="0" smtClean="0">
              <a:latin typeface="华文中宋" pitchFamily="2" charset="-122"/>
              <a:ea typeface="华文中宋" pitchFamily="2" charset="-122"/>
            </a:endParaRPr>
          </a:p>
          <a:p>
            <a:pPr lvl="1"/>
            <a:r>
              <a:rPr lang="zh-CN" altLang="en-US" dirty="0" smtClean="0">
                <a:latin typeface="华文中宋" pitchFamily="2" charset="-122"/>
                <a:ea typeface="华文中宋" pitchFamily="2" charset="-122"/>
              </a:rPr>
              <a:t>达到“感悟、模仿”的教学过程。</a:t>
            </a:r>
            <a:endParaRPr lang="en-US" altLang="zh-CN" dirty="0" smtClean="0">
              <a:latin typeface="华文中宋" pitchFamily="2" charset="-122"/>
              <a:ea typeface="华文中宋" pitchFamily="2" charset="-122"/>
            </a:endParaRPr>
          </a:p>
          <a:p>
            <a:pPr lvl="1"/>
            <a:r>
              <a:rPr lang="zh-CN" altLang="en-US" dirty="0" smtClean="0">
                <a:latin typeface="华文中宋" pitchFamily="2" charset="-122"/>
                <a:ea typeface="华文中宋" pitchFamily="2" charset="-122"/>
              </a:rPr>
              <a:t>通过课堂的立体的识字教学，对新字词和韵文的“深加工”记忆操作。</a:t>
            </a:r>
            <a:endParaRPr lang="en-US" altLang="zh-CN" dirty="0">
              <a:latin typeface="华文中宋" pitchFamily="2" charset="-122"/>
              <a:ea typeface="华文中宋" pitchFamily="2" charset="-122"/>
            </a:endParaRPr>
          </a:p>
        </p:txBody>
      </p:sp>
    </p:spTree>
    <p:controls>
      <p:control spid="33794" name="ShockwaveFlash1" r:id="rId2" imgW="4773954" imgH="3561905"/>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pic>
        <p:nvPicPr>
          <p:cNvPr id="5" name="Picture 4" descr="D:\Backup\桌面\新建文件夹 (4)\3.png"/>
          <p:cNvPicPr>
            <a:picLocks noChangeAspect="1" noChangeArrowheads="1"/>
          </p:cNvPicPr>
          <p:nvPr/>
        </p:nvPicPr>
        <p:blipFill>
          <a:blip r:embed="rId3" cstate="print"/>
          <a:stretch>
            <a:fillRect/>
          </a:stretch>
        </p:blipFill>
        <p:spPr bwMode="auto">
          <a:xfrm>
            <a:off x="2347200" y="943201"/>
            <a:ext cx="4773600" cy="3580201"/>
          </a:xfrm>
          <a:prstGeom prst="rect">
            <a:avLst/>
          </a:prstGeom>
          <a:noFill/>
        </p:spPr>
      </p:pic>
      <p:sp>
        <p:nvSpPr>
          <p:cNvPr id="7" name="Rectangle 5"/>
          <p:cNvSpPr txBox="1">
            <a:spLocks noChangeArrowheads="1"/>
          </p:cNvSpPr>
          <p:nvPr/>
        </p:nvSpPr>
        <p:spPr bwMode="auto">
          <a:xfrm>
            <a:off x="247083" y="4650091"/>
            <a:ext cx="7824254" cy="2128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u"/>
              <a:tabLst/>
              <a:defRPr/>
            </a:pP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“任选目录”介绍：　</a:t>
            </a: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t>“课文朗读”，“欣赏”，“写字”，“读词”，“注音”，“生字  </a:t>
            </a:r>
            <a:r>
              <a:rPr kumimoji="0" lang="en-US" altLang="zh-CN"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t/>
            </a:r>
            <a:br>
              <a:rPr kumimoji="0" lang="en-US" altLang="zh-CN"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br>
            <a:r>
              <a:rPr kumimoji="0" lang="zh-CN" altLang="en-US"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t>卡”，“聆听阅读”及六种不同的“练习”等多媒体教学。</a:t>
            </a:r>
            <a:endParaRPr kumimoji="0" lang="en-US" altLang="zh-CN"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endParaRP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t>“韵文识字教学八步法”与多媒体结合进行教学操作。</a:t>
            </a:r>
            <a:endParaRPr kumimoji="0" lang="en-US" altLang="zh-CN"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endParaRP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t>达到“感悟、模仿”的教学过程。</a:t>
            </a:r>
            <a:endParaRPr kumimoji="0" lang="en-US" altLang="zh-CN"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endParaRP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rgbClr val="0033CC"/>
                </a:solidFill>
                <a:effectLst/>
                <a:uLnTx/>
                <a:uFillTx/>
                <a:latin typeface="华文中宋" pitchFamily="2" charset="-122"/>
                <a:ea typeface="华文中宋" pitchFamily="2" charset="-122"/>
              </a:rPr>
              <a:t>通过课堂的立体的识字教学，对新字词和韵文的“深加工”记忆操作。</a:t>
            </a:r>
            <a:endParaRPr kumimoji="0" lang="en-US" altLang="zh-CN" sz="1800" b="0" i="0" u="none" strike="noStrike" kern="0" cap="none" spc="0" normalizeH="0" baseline="0" noProof="0" dirty="0">
              <a:ln>
                <a:noFill/>
              </a:ln>
              <a:solidFill>
                <a:srgbClr val="0033CC"/>
              </a:solidFill>
              <a:effectLst/>
              <a:uLnTx/>
              <a:uFillTx/>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zh-CN" altLang="en-US" sz="2000" b="1" kern="0" dirty="0" smtClean="0">
                <a:solidFill>
                  <a:schemeClr val="folHlink"/>
                </a:solidFill>
                <a:effectLst/>
                <a:latin typeface="华文中宋" pitchFamily="2" charset="-122"/>
                <a:ea typeface="华文中宋" pitchFamily="2" charset="-122"/>
              </a:rPr>
              <a:t>多媒体训练内容</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pic>
        <p:nvPicPr>
          <p:cNvPr id="9" name="图片 8" descr="5.png"/>
          <p:cNvPicPr>
            <a:picLocks noChangeAspect="1"/>
          </p:cNvPicPr>
          <p:nvPr/>
        </p:nvPicPr>
        <p:blipFill>
          <a:blip r:embed="rId3" cstate="print"/>
          <a:stretch>
            <a:fillRect/>
          </a:stretch>
        </p:blipFill>
        <p:spPr>
          <a:xfrm>
            <a:off x="1956159" y="1957353"/>
            <a:ext cx="5486055" cy="4114542"/>
          </a:xfrm>
          <a:prstGeom prst="rect">
            <a:avLst/>
          </a:prstGeom>
        </p:spPr>
      </p:pic>
      <p:pic>
        <p:nvPicPr>
          <p:cNvPr id="8" name="图片 7" descr="10.png"/>
          <p:cNvPicPr>
            <a:picLocks noChangeAspect="1"/>
          </p:cNvPicPr>
          <p:nvPr/>
        </p:nvPicPr>
        <p:blipFill>
          <a:blip r:embed="rId4" cstate="print"/>
          <a:stretch>
            <a:fillRect/>
          </a:stretch>
        </p:blipFill>
        <p:spPr>
          <a:xfrm>
            <a:off x="1956159" y="1957353"/>
            <a:ext cx="5486055" cy="4114542"/>
          </a:xfrm>
          <a:prstGeom prst="rect">
            <a:avLst/>
          </a:prstGeom>
        </p:spPr>
      </p:pic>
      <p:pic>
        <p:nvPicPr>
          <p:cNvPr id="6" name="图片 5" descr="9.png"/>
          <p:cNvPicPr>
            <a:picLocks noChangeAspect="1"/>
          </p:cNvPicPr>
          <p:nvPr/>
        </p:nvPicPr>
        <p:blipFill>
          <a:blip r:embed="rId5" cstate="print"/>
          <a:stretch>
            <a:fillRect/>
          </a:stretch>
        </p:blipFill>
        <p:spPr>
          <a:xfrm>
            <a:off x="1956159" y="1957353"/>
            <a:ext cx="5486055" cy="4114542"/>
          </a:xfrm>
          <a:prstGeom prst="rect">
            <a:avLst/>
          </a:prstGeom>
        </p:spPr>
      </p:pic>
      <p:pic>
        <p:nvPicPr>
          <p:cNvPr id="5" name="图片 4" descr="8.png"/>
          <p:cNvPicPr>
            <a:picLocks noChangeAspect="1"/>
          </p:cNvPicPr>
          <p:nvPr/>
        </p:nvPicPr>
        <p:blipFill>
          <a:blip r:embed="rId6" cstate="print"/>
          <a:stretch>
            <a:fillRect/>
          </a:stretch>
        </p:blipFill>
        <p:spPr>
          <a:xfrm>
            <a:off x="1956159" y="1957353"/>
            <a:ext cx="5486055" cy="4114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zh-CN" altLang="en-US" sz="2000" b="1" kern="0" dirty="0" smtClean="0">
                <a:solidFill>
                  <a:schemeClr val="folHlink"/>
                </a:solidFill>
                <a:effectLst/>
                <a:latin typeface="华文中宋" pitchFamily="2" charset="-122"/>
                <a:ea typeface="华文中宋" pitchFamily="2" charset="-122"/>
              </a:rPr>
              <a:t>课后作业的设计</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pic>
        <p:nvPicPr>
          <p:cNvPr id="10" name="图片 9" descr="11.png"/>
          <p:cNvPicPr>
            <a:picLocks noChangeAspect="1"/>
          </p:cNvPicPr>
          <p:nvPr/>
        </p:nvPicPr>
        <p:blipFill>
          <a:blip r:embed="rId3" cstate="print"/>
          <a:stretch>
            <a:fillRect/>
          </a:stretch>
        </p:blipFill>
        <p:spPr>
          <a:xfrm>
            <a:off x="3126836" y="1361610"/>
            <a:ext cx="4474314" cy="3355735"/>
          </a:xfrm>
          <a:prstGeom prst="rect">
            <a:avLst/>
          </a:prstGeom>
        </p:spPr>
      </p:pic>
      <p:pic>
        <p:nvPicPr>
          <p:cNvPr id="11" name="图片 10" descr="12.png"/>
          <p:cNvPicPr>
            <a:picLocks noChangeAspect="1"/>
          </p:cNvPicPr>
          <p:nvPr/>
        </p:nvPicPr>
        <p:blipFill>
          <a:blip r:embed="rId4" cstate="print"/>
          <a:stretch>
            <a:fillRect/>
          </a:stretch>
        </p:blipFill>
        <p:spPr>
          <a:xfrm>
            <a:off x="3126836" y="1361610"/>
            <a:ext cx="4474314" cy="3355735"/>
          </a:xfrm>
          <a:prstGeom prst="rect">
            <a:avLst/>
          </a:prstGeom>
        </p:spPr>
      </p:pic>
      <p:pic>
        <p:nvPicPr>
          <p:cNvPr id="16" name="图片 15" descr="6.png"/>
          <p:cNvPicPr>
            <a:picLocks noChangeAspect="1"/>
          </p:cNvPicPr>
          <p:nvPr/>
        </p:nvPicPr>
        <p:blipFill>
          <a:blip r:embed="rId5" cstate="print"/>
          <a:srcRect l="325" t="5045" r="631" b="2162"/>
          <a:stretch>
            <a:fillRect/>
          </a:stretch>
        </p:blipFill>
        <p:spPr>
          <a:xfrm>
            <a:off x="3126836" y="1361609"/>
            <a:ext cx="4496874" cy="3355736"/>
          </a:xfrm>
          <a:prstGeom prst="rect">
            <a:avLst/>
          </a:prstGeom>
        </p:spPr>
      </p:pic>
      <p:pic>
        <p:nvPicPr>
          <p:cNvPr id="17" name="图片 16" descr="7.png"/>
          <p:cNvPicPr>
            <a:picLocks noChangeAspect="1"/>
          </p:cNvPicPr>
          <p:nvPr/>
        </p:nvPicPr>
        <p:blipFill>
          <a:blip r:embed="rId6" cstate="print"/>
          <a:srcRect l="431" t="4876" r="464" b="1758"/>
          <a:stretch>
            <a:fillRect/>
          </a:stretch>
        </p:blipFill>
        <p:spPr>
          <a:xfrm>
            <a:off x="3126836" y="1361610"/>
            <a:ext cx="4471982" cy="3355735"/>
          </a:xfrm>
          <a:prstGeom prst="rect">
            <a:avLst/>
          </a:prstGeom>
        </p:spPr>
      </p:pic>
      <p:sp>
        <p:nvSpPr>
          <p:cNvPr id="18" name="TextBox 17"/>
          <p:cNvSpPr txBox="1"/>
          <p:nvPr/>
        </p:nvSpPr>
        <p:spPr>
          <a:xfrm>
            <a:off x="457201" y="4868564"/>
            <a:ext cx="6697362"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家庭作业的设计，短期记忆转化为长期记忆的过程。</a:t>
            </a:r>
            <a:endParaRPr lang="zh-CN" altLang="en-US" sz="1800" dirty="0">
              <a:solidFill>
                <a:srgbClr val="0033CC"/>
              </a:solidFill>
              <a:effectLst/>
              <a:latin typeface="华文中宋" pitchFamily="2" charset="-122"/>
              <a:ea typeface="华文中宋" pitchFamily="2" charset="-122"/>
            </a:endParaRPr>
          </a:p>
        </p:txBody>
      </p:sp>
      <p:sp>
        <p:nvSpPr>
          <p:cNvPr id="19" name="TextBox 18"/>
          <p:cNvSpPr txBox="1"/>
          <p:nvPr/>
        </p:nvSpPr>
        <p:spPr>
          <a:xfrm>
            <a:off x="457201" y="5269241"/>
            <a:ext cx="8538518" cy="646331"/>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课后作业量：每周五天，每天</a:t>
            </a:r>
            <a:r>
              <a:rPr lang="en-US" altLang="en-US" sz="1800" dirty="0" smtClean="0">
                <a:solidFill>
                  <a:srgbClr val="0033CC"/>
                </a:solidFill>
                <a:effectLst/>
                <a:latin typeface="华文中宋" pitchFamily="2" charset="-122"/>
                <a:ea typeface="华文中宋" pitchFamily="2" charset="-122"/>
              </a:rPr>
              <a:t>30</a:t>
            </a:r>
            <a:r>
              <a:rPr lang="zh-CN" altLang="en-US" sz="1800" dirty="0" smtClean="0">
                <a:solidFill>
                  <a:srgbClr val="0033CC"/>
                </a:solidFill>
                <a:effectLst/>
                <a:latin typeface="华文中宋" pitchFamily="2" charset="-122"/>
                <a:ea typeface="华文中宋" pitchFamily="2" charset="-122"/>
              </a:rPr>
              <a:t>分钟左右，</a:t>
            </a:r>
            <a:r>
              <a:rPr lang="en-US" altLang="en-US" sz="1800" dirty="0" smtClean="0">
                <a:solidFill>
                  <a:srgbClr val="0033CC"/>
                </a:solidFill>
                <a:effectLst/>
                <a:latin typeface="华文中宋" pitchFamily="2" charset="-122"/>
                <a:ea typeface="华文中宋" pitchFamily="2" charset="-122"/>
              </a:rPr>
              <a:t>8</a:t>
            </a:r>
            <a:r>
              <a:rPr lang="zh-CN" altLang="en-US" sz="1800" dirty="0" smtClean="0">
                <a:solidFill>
                  <a:srgbClr val="0033CC"/>
                </a:solidFill>
                <a:effectLst/>
                <a:latin typeface="华文中宋" pitchFamily="2" charset="-122"/>
                <a:ea typeface="华文中宋" pitchFamily="2" charset="-122"/>
              </a:rPr>
              <a:t>到</a:t>
            </a:r>
            <a:r>
              <a:rPr lang="en-US" altLang="en-US" sz="1800" dirty="0" smtClean="0">
                <a:solidFill>
                  <a:srgbClr val="0033CC"/>
                </a:solidFill>
                <a:effectLst/>
                <a:latin typeface="华文中宋" pitchFamily="2" charset="-122"/>
                <a:ea typeface="华文中宋" pitchFamily="2" charset="-122"/>
              </a:rPr>
              <a:t>10</a:t>
            </a:r>
            <a:r>
              <a:rPr lang="zh-CN" altLang="en-US" sz="1800" dirty="0" smtClean="0">
                <a:solidFill>
                  <a:srgbClr val="0033CC"/>
                </a:solidFill>
                <a:effectLst/>
                <a:latin typeface="华文中宋" pitchFamily="2" charset="-122"/>
                <a:ea typeface="华文中宋" pitchFamily="2" charset="-122"/>
              </a:rPr>
              <a:t>分钟的多媒体练习，</a:t>
            </a:r>
            <a:r>
              <a:rPr lang="en-US" altLang="en-US" sz="1800" dirty="0" smtClean="0">
                <a:solidFill>
                  <a:srgbClr val="0033CC"/>
                </a:solidFill>
                <a:effectLst/>
                <a:latin typeface="华文中宋" pitchFamily="2" charset="-122"/>
                <a:ea typeface="华文中宋" pitchFamily="2" charset="-122"/>
              </a:rPr>
              <a:t>15</a:t>
            </a:r>
            <a:r>
              <a:rPr lang="zh-CN" altLang="en-US" sz="1800" dirty="0" smtClean="0">
                <a:solidFill>
                  <a:srgbClr val="0033CC"/>
                </a:solidFill>
                <a:effectLst/>
                <a:latin typeface="华文中宋" pitchFamily="2" charset="-122"/>
                <a:ea typeface="华文中宋" pitchFamily="2" charset="-122"/>
              </a:rPr>
              <a:t>到</a:t>
            </a:r>
            <a:r>
              <a:rPr lang="en-US" altLang="en-US" sz="1800" dirty="0" smtClean="0">
                <a:solidFill>
                  <a:srgbClr val="0033CC"/>
                </a:solidFill>
                <a:effectLst/>
                <a:latin typeface="华文中宋" pitchFamily="2" charset="-122"/>
                <a:ea typeface="华文中宋" pitchFamily="2" charset="-122"/>
              </a:rPr>
              <a:t>20</a:t>
            </a:r>
            <a:r>
              <a:rPr lang="zh-CN" altLang="en-US" sz="1800" dirty="0" smtClean="0">
                <a:solidFill>
                  <a:srgbClr val="0033CC"/>
                </a:solidFill>
                <a:effectLst/>
                <a:latin typeface="华文中宋" pitchFamily="2" charset="-122"/>
                <a:ea typeface="华文中宋" pitchFamily="2" charset="-122"/>
              </a:rPr>
              <a:t>分钟的纸质作业，写字（作）、聆听与动漫欣赏、阅读练习及排字卡等。</a:t>
            </a:r>
          </a:p>
        </p:txBody>
      </p:sp>
      <p:sp>
        <p:nvSpPr>
          <p:cNvPr id="20" name="TextBox 19"/>
          <p:cNvSpPr txBox="1"/>
          <p:nvPr/>
        </p:nvSpPr>
        <p:spPr>
          <a:xfrm>
            <a:off x="457201" y="5946917"/>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课后作业为“通关式”结构，进行每课五天“通关”和 “完成码连接”等。</a:t>
            </a:r>
          </a:p>
        </p:txBody>
      </p:sp>
      <p:sp>
        <p:nvSpPr>
          <p:cNvPr id="21" name="TextBox 20"/>
          <p:cNvSpPr txBox="1"/>
          <p:nvPr/>
        </p:nvSpPr>
        <p:spPr>
          <a:xfrm>
            <a:off x="457201" y="6347593"/>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反遗忘率系统设计，一年之内的六次重复，达到永久记忆的可能。</a:t>
            </a:r>
          </a:p>
        </p:txBody>
      </p:sp>
      <p:pic>
        <p:nvPicPr>
          <p:cNvPr id="12" name="图片 11" descr="13.png"/>
          <p:cNvPicPr>
            <a:picLocks noChangeAspect="1"/>
          </p:cNvPicPr>
          <p:nvPr/>
        </p:nvPicPr>
        <p:blipFill>
          <a:blip r:embed="rId7" cstate="print"/>
          <a:stretch>
            <a:fillRect/>
          </a:stretch>
        </p:blipFill>
        <p:spPr>
          <a:xfrm>
            <a:off x="3126836" y="1361610"/>
            <a:ext cx="4474314" cy="3355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500"/>
                                        <p:tgtEl>
                                          <p:spTgt spid="10"/>
                                        </p:tgtEl>
                                      </p:cBhvr>
                                    </p:animEffect>
                                  </p:childTnLst>
                                </p:cTn>
                              </p:par>
                            </p:childTnLst>
                          </p:cTn>
                        </p:par>
                        <p:par>
                          <p:cTn id="8" fill="hold">
                            <p:stCondLst>
                              <p:cond delay="500"/>
                            </p:stCondLst>
                            <p:childTnLst>
                              <p:par>
                                <p:cTn id="9" presetID="12" presetClass="entr" presetSubtype="2"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slide(fromRight)">
                                      <p:cBhvr>
                                        <p:cTn id="11" dur="500"/>
                                        <p:tgtEl>
                                          <p:spTgt spid="11"/>
                                        </p:tgtEl>
                                      </p:cBhvr>
                                    </p:animEffect>
                                  </p:childTnLst>
                                </p:cTn>
                              </p:par>
                            </p:childTnLst>
                          </p:cTn>
                        </p:par>
                        <p:par>
                          <p:cTn id="12" fill="hold">
                            <p:stCondLst>
                              <p:cond delay="4000"/>
                            </p:stCondLst>
                            <p:childTnLst>
                              <p:par>
                                <p:cTn id="13" presetID="12" presetClass="entr" presetSubtype="2" fill="hold" nodeType="afterEffect">
                                  <p:stCondLst>
                                    <p:cond delay="3000"/>
                                  </p:stCondLst>
                                  <p:childTnLst>
                                    <p:set>
                                      <p:cBhvr>
                                        <p:cTn id="14" dur="1" fill="hold">
                                          <p:stCondLst>
                                            <p:cond delay="0"/>
                                          </p:stCondLst>
                                        </p:cTn>
                                        <p:tgtEl>
                                          <p:spTgt spid="16"/>
                                        </p:tgtEl>
                                        <p:attrNameLst>
                                          <p:attrName>style.visibility</p:attrName>
                                        </p:attrNameLst>
                                      </p:cBhvr>
                                      <p:to>
                                        <p:strVal val="visible"/>
                                      </p:to>
                                    </p:set>
                                    <p:animEffect transition="in" filter="slide(fromRight)">
                                      <p:cBhvr>
                                        <p:cTn id="15" dur="500"/>
                                        <p:tgtEl>
                                          <p:spTgt spid="16"/>
                                        </p:tgtEl>
                                      </p:cBhvr>
                                    </p:animEffect>
                                  </p:childTnLst>
                                </p:cTn>
                              </p:par>
                            </p:childTnLst>
                          </p:cTn>
                        </p:par>
                        <p:par>
                          <p:cTn id="16" fill="hold">
                            <p:stCondLst>
                              <p:cond delay="7500"/>
                            </p:stCondLst>
                            <p:childTnLst>
                              <p:par>
                                <p:cTn id="17" presetID="12" presetClass="entr" presetSubtype="2" fill="hold" nodeType="afterEffect">
                                  <p:stCondLst>
                                    <p:cond delay="3000"/>
                                  </p:stCondLst>
                                  <p:childTnLst>
                                    <p:set>
                                      <p:cBhvr>
                                        <p:cTn id="18" dur="1" fill="hold">
                                          <p:stCondLst>
                                            <p:cond delay="0"/>
                                          </p:stCondLst>
                                        </p:cTn>
                                        <p:tgtEl>
                                          <p:spTgt spid="17"/>
                                        </p:tgtEl>
                                        <p:attrNameLst>
                                          <p:attrName>style.visibility</p:attrName>
                                        </p:attrNameLst>
                                      </p:cBhvr>
                                      <p:to>
                                        <p:strVal val="visible"/>
                                      </p:to>
                                    </p:set>
                                    <p:animEffect transition="in" filter="slide(fromRight)">
                                      <p:cBhvr>
                                        <p:cTn id="19" dur="500"/>
                                        <p:tgtEl>
                                          <p:spTgt spid="17"/>
                                        </p:tgtEl>
                                      </p:cBhvr>
                                    </p:animEffect>
                                  </p:childTnLst>
                                </p:cTn>
                              </p:par>
                            </p:childTnLst>
                          </p:cTn>
                        </p:par>
                        <p:par>
                          <p:cTn id="20" fill="hold">
                            <p:stCondLst>
                              <p:cond delay="11000"/>
                            </p:stCondLst>
                            <p:childTnLst>
                              <p:par>
                                <p:cTn id="21" presetID="12" presetClass="entr" presetSubtype="2" fill="hold" nodeType="afterEffect">
                                  <p:stCondLst>
                                    <p:cond delay="3000"/>
                                  </p:stCondLst>
                                  <p:childTnLst>
                                    <p:set>
                                      <p:cBhvr>
                                        <p:cTn id="22" dur="1" fill="hold">
                                          <p:stCondLst>
                                            <p:cond delay="0"/>
                                          </p:stCondLst>
                                        </p:cTn>
                                        <p:tgtEl>
                                          <p:spTgt spid="12"/>
                                        </p:tgtEl>
                                        <p:attrNameLst>
                                          <p:attrName>style.visibility</p:attrName>
                                        </p:attrNameLst>
                                      </p:cBhvr>
                                      <p:to>
                                        <p:strVal val="visible"/>
                                      </p:to>
                                    </p:set>
                                    <p:animEffect transition="in" filter="slide(fromRigh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zh-CN" altLang="en-US" sz="2000" b="1" kern="0" dirty="0" smtClean="0">
                <a:solidFill>
                  <a:schemeClr val="folHlink"/>
                </a:solidFill>
                <a:effectLst/>
                <a:latin typeface="华文中宋" pitchFamily="2" charset="-122"/>
                <a:ea typeface="华文中宋" pitchFamily="2" charset="-122"/>
              </a:rPr>
              <a:t>多媒体聆听阅读部分</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sp>
        <p:nvSpPr>
          <p:cNvPr id="18" name="TextBox 17"/>
          <p:cNvSpPr txBox="1"/>
          <p:nvPr/>
        </p:nvSpPr>
        <p:spPr>
          <a:xfrm>
            <a:off x="568425" y="4559646"/>
            <a:ext cx="8340810"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海外汉语学生，对字词的汉语语音没有感觉，也就是学术上所说的“语感”。</a:t>
            </a:r>
            <a:endParaRPr lang="zh-CN" altLang="en-US" sz="1800" dirty="0">
              <a:solidFill>
                <a:srgbClr val="0033CC"/>
              </a:solidFill>
              <a:effectLst/>
              <a:latin typeface="华文中宋" pitchFamily="2" charset="-122"/>
              <a:ea typeface="华文中宋" pitchFamily="2" charset="-122"/>
            </a:endParaRPr>
          </a:p>
        </p:txBody>
      </p:sp>
      <p:sp>
        <p:nvSpPr>
          <p:cNvPr id="19" name="TextBox 18"/>
          <p:cNvSpPr txBox="1"/>
          <p:nvPr/>
        </p:nvSpPr>
        <p:spPr>
          <a:xfrm>
            <a:off x="568425" y="4947938"/>
            <a:ext cx="8538518"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缺少专门的“聆听阅读”能力训练环节，是目前海外中文教学比较薄弱的环节。</a:t>
            </a:r>
          </a:p>
        </p:txBody>
      </p:sp>
      <p:sp>
        <p:nvSpPr>
          <p:cNvPr id="20" name="TextBox 19"/>
          <p:cNvSpPr txBox="1"/>
          <p:nvPr/>
        </p:nvSpPr>
        <p:spPr>
          <a:xfrm>
            <a:off x="568425" y="5336230"/>
            <a:ext cx="7945394" cy="646331"/>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每周三次的汉语视听训练，使用了最佳童谣、儿歌、童话、故事等素材，朗读家或播音员作品。</a:t>
            </a:r>
          </a:p>
        </p:txBody>
      </p:sp>
      <p:sp>
        <p:nvSpPr>
          <p:cNvPr id="21" name="TextBox 20"/>
          <p:cNvSpPr txBox="1"/>
          <p:nvPr/>
        </p:nvSpPr>
        <p:spPr>
          <a:xfrm>
            <a:off x="568425" y="6001521"/>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通过聆听，汉语字词，句子渗透到学生大脑神经，刺激学生会有模仿的欲望。　</a:t>
            </a:r>
          </a:p>
        </p:txBody>
      </p:sp>
      <p:sp>
        <p:nvSpPr>
          <p:cNvPr id="13" name="TextBox 12"/>
          <p:cNvSpPr txBox="1"/>
          <p:nvPr/>
        </p:nvSpPr>
        <p:spPr>
          <a:xfrm>
            <a:off x="568425" y="6389815"/>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聆听阅读享用终身。</a:t>
            </a:r>
          </a:p>
        </p:txBody>
      </p:sp>
    </p:spTree>
    <p:controls>
      <p:control spid="36866" name="ShockwaveFlash1" r:id="rId2" imgW="3451271" imgH="2795563"/>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zh-CN" altLang="en-US" sz="2000" b="1" kern="0" dirty="0" smtClean="0">
                <a:solidFill>
                  <a:schemeClr val="folHlink"/>
                </a:solidFill>
                <a:effectLst/>
                <a:latin typeface="华文中宋" pitchFamily="2" charset="-122"/>
                <a:ea typeface="华文中宋" pitchFamily="2" charset="-122"/>
              </a:rPr>
              <a:t>多媒体聆听阅读部分</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sp>
        <p:nvSpPr>
          <p:cNvPr id="18" name="TextBox 17"/>
          <p:cNvSpPr txBox="1"/>
          <p:nvPr/>
        </p:nvSpPr>
        <p:spPr>
          <a:xfrm>
            <a:off x="568425" y="4559646"/>
            <a:ext cx="8340810"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海外汉语学生，对字词的汉语语音没有感觉，也就是学术上所说的“语感”。</a:t>
            </a:r>
            <a:endParaRPr lang="zh-CN" altLang="en-US" sz="1800" dirty="0">
              <a:solidFill>
                <a:srgbClr val="0033CC"/>
              </a:solidFill>
              <a:effectLst/>
              <a:latin typeface="华文中宋" pitchFamily="2" charset="-122"/>
              <a:ea typeface="华文中宋" pitchFamily="2" charset="-122"/>
            </a:endParaRPr>
          </a:p>
        </p:txBody>
      </p:sp>
      <p:sp>
        <p:nvSpPr>
          <p:cNvPr id="19" name="TextBox 18"/>
          <p:cNvSpPr txBox="1"/>
          <p:nvPr/>
        </p:nvSpPr>
        <p:spPr>
          <a:xfrm>
            <a:off x="568425" y="4947938"/>
            <a:ext cx="8538518"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缺少专门的“聆听阅读”能力训练环节，是目前海外中文教学比较薄弱的环节。</a:t>
            </a:r>
          </a:p>
        </p:txBody>
      </p:sp>
      <p:sp>
        <p:nvSpPr>
          <p:cNvPr id="20" name="TextBox 19"/>
          <p:cNvSpPr txBox="1"/>
          <p:nvPr/>
        </p:nvSpPr>
        <p:spPr>
          <a:xfrm>
            <a:off x="568425" y="5336230"/>
            <a:ext cx="7945394" cy="646331"/>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每周三次的汉语视听训练，使用了最佳童谣、儿歌、童话、故事等素材，朗读家或播音员作品。</a:t>
            </a:r>
          </a:p>
        </p:txBody>
      </p:sp>
      <p:sp>
        <p:nvSpPr>
          <p:cNvPr id="21" name="TextBox 20"/>
          <p:cNvSpPr txBox="1"/>
          <p:nvPr/>
        </p:nvSpPr>
        <p:spPr>
          <a:xfrm>
            <a:off x="568425" y="6001521"/>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通过聆听，汉语字词，句子渗透到学生大脑神经，刺激学生会有模仿的欲望。</a:t>
            </a:r>
            <a:r>
              <a:rPr lang="zh-CN" altLang="en-US" sz="1800" dirty="0" smtClean="0">
                <a:solidFill>
                  <a:srgbClr val="111111"/>
                </a:solidFill>
                <a:effectLst/>
                <a:latin typeface="华文中宋" pitchFamily="2" charset="-122"/>
                <a:ea typeface="华文中宋" pitchFamily="2" charset="-122"/>
              </a:rPr>
              <a:t>　</a:t>
            </a:r>
          </a:p>
        </p:txBody>
      </p:sp>
      <p:sp>
        <p:nvSpPr>
          <p:cNvPr id="13" name="TextBox 12"/>
          <p:cNvSpPr txBox="1"/>
          <p:nvPr/>
        </p:nvSpPr>
        <p:spPr>
          <a:xfrm>
            <a:off x="568425" y="6389815"/>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聆听阅读享用终身。</a:t>
            </a:r>
          </a:p>
        </p:txBody>
      </p:sp>
    </p:spTree>
    <p:controls>
      <p:control spid="37890" name="ShockwaveFlash1" r:id="rId2" imgW="4773954" imgH="3561905"/>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zh-CN" altLang="en-US" sz="2000" b="1" kern="0" dirty="0" smtClean="0">
                <a:solidFill>
                  <a:schemeClr val="folHlink"/>
                </a:solidFill>
                <a:effectLst/>
                <a:latin typeface="华文中宋" pitchFamily="2" charset="-122"/>
                <a:ea typeface="华文中宋" pitchFamily="2" charset="-122"/>
              </a:rPr>
              <a:t>多媒体聆听阅读部分</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sp>
        <p:nvSpPr>
          <p:cNvPr id="18" name="TextBox 17"/>
          <p:cNvSpPr txBox="1"/>
          <p:nvPr/>
        </p:nvSpPr>
        <p:spPr>
          <a:xfrm>
            <a:off x="568425" y="4559646"/>
            <a:ext cx="8340810"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海外汉语学生，对字词的汉语语音没有感觉，也就是学术上所说的“语感”。</a:t>
            </a:r>
            <a:endParaRPr lang="zh-CN" altLang="en-US" sz="1800" dirty="0">
              <a:solidFill>
                <a:srgbClr val="0033CC"/>
              </a:solidFill>
              <a:effectLst/>
              <a:latin typeface="华文中宋" pitchFamily="2" charset="-122"/>
              <a:ea typeface="华文中宋" pitchFamily="2" charset="-122"/>
            </a:endParaRPr>
          </a:p>
        </p:txBody>
      </p:sp>
      <p:sp>
        <p:nvSpPr>
          <p:cNvPr id="19" name="TextBox 18"/>
          <p:cNvSpPr txBox="1"/>
          <p:nvPr/>
        </p:nvSpPr>
        <p:spPr>
          <a:xfrm>
            <a:off x="568425" y="4947938"/>
            <a:ext cx="8538518"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缺少专门的“聆听阅读”能力训练环节，是目前海外中文教学比较薄弱的环节。</a:t>
            </a:r>
          </a:p>
        </p:txBody>
      </p:sp>
      <p:sp>
        <p:nvSpPr>
          <p:cNvPr id="20" name="TextBox 19"/>
          <p:cNvSpPr txBox="1"/>
          <p:nvPr/>
        </p:nvSpPr>
        <p:spPr>
          <a:xfrm>
            <a:off x="568425" y="5336230"/>
            <a:ext cx="7945394" cy="646331"/>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每周三次的汉语视听训练，使用了最佳童谣、儿歌、童话、故事等素材，朗读家或播音员作品。</a:t>
            </a:r>
          </a:p>
        </p:txBody>
      </p:sp>
      <p:sp>
        <p:nvSpPr>
          <p:cNvPr id="21" name="TextBox 20"/>
          <p:cNvSpPr txBox="1"/>
          <p:nvPr/>
        </p:nvSpPr>
        <p:spPr>
          <a:xfrm>
            <a:off x="568425" y="6001521"/>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通过聆听，汉语字词，句子渗透到学生大脑神经，刺激学生会有模仿的欲望</a:t>
            </a:r>
            <a:r>
              <a:rPr lang="zh-CN" altLang="en-US" sz="1800" dirty="0" smtClean="0">
                <a:solidFill>
                  <a:srgbClr val="111111"/>
                </a:solidFill>
                <a:effectLst/>
                <a:latin typeface="华文中宋" pitchFamily="2" charset="-122"/>
                <a:ea typeface="华文中宋" pitchFamily="2" charset="-122"/>
              </a:rPr>
              <a:t>。　</a:t>
            </a:r>
          </a:p>
        </p:txBody>
      </p:sp>
      <p:sp>
        <p:nvSpPr>
          <p:cNvPr id="13" name="TextBox 12"/>
          <p:cNvSpPr txBox="1"/>
          <p:nvPr/>
        </p:nvSpPr>
        <p:spPr>
          <a:xfrm>
            <a:off x="568425" y="6389815"/>
            <a:ext cx="7945394" cy="369332"/>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聆听阅读享用终身。</a:t>
            </a:r>
          </a:p>
        </p:txBody>
      </p:sp>
      <p:pic>
        <p:nvPicPr>
          <p:cNvPr id="38915" name="Picture 3"/>
          <p:cNvPicPr>
            <a:picLocks noChangeAspect="1" noChangeArrowheads="1"/>
          </p:cNvPicPr>
          <p:nvPr/>
        </p:nvPicPr>
        <p:blipFill>
          <a:blip r:embed="rId3" cstate="print"/>
          <a:srcRect l="2096" t="2965" r="2460" b="3031"/>
          <a:stretch>
            <a:fillRect/>
          </a:stretch>
        </p:blipFill>
        <p:spPr bwMode="auto">
          <a:xfrm>
            <a:off x="2604117" y="1655886"/>
            <a:ext cx="3673116" cy="2701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高效海外中文教学</a:t>
            </a: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学生用书</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sp>
        <p:nvSpPr>
          <p:cNvPr id="18" name="TextBox 17"/>
          <p:cNvSpPr txBox="1"/>
          <p:nvPr/>
        </p:nvSpPr>
        <p:spPr>
          <a:xfrm>
            <a:off x="489294" y="4999264"/>
            <a:ext cx="8340810" cy="369332"/>
          </a:xfrm>
          <a:prstGeom prst="rect">
            <a:avLst/>
          </a:prstGeom>
          <a:noFill/>
        </p:spPr>
        <p:txBody>
          <a:bodyPr wrap="square" rtlCol="0">
            <a:spAutoFit/>
          </a:bodyPr>
          <a:lstStyle/>
          <a:p>
            <a:pPr algn="l">
              <a:buClr>
                <a:schemeClr val="accent1"/>
              </a:buClr>
              <a:buFont typeface="Wingdings" pitchFamily="2" charset="2"/>
              <a:buChar char="n"/>
            </a:pPr>
            <a:r>
              <a:rPr lang="en-US" altLang="zh-CN" sz="1800" dirty="0" smtClean="0">
                <a:solidFill>
                  <a:srgbClr val="111111"/>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学生用书</a:t>
            </a:r>
            <a:r>
              <a:rPr lang="en-US" altLang="zh-CN" sz="1800" dirty="0" smtClean="0">
                <a:solidFill>
                  <a:srgbClr val="0033CC"/>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依据了海外学生和家庭的日常时间，高效、可行、适量的原则　。</a:t>
            </a:r>
            <a:endParaRPr lang="zh-CN" altLang="en-US" sz="1800" dirty="0">
              <a:solidFill>
                <a:srgbClr val="0033CC"/>
              </a:solidFill>
              <a:effectLst/>
              <a:latin typeface="华文中宋" pitchFamily="2" charset="-122"/>
              <a:ea typeface="华文中宋" pitchFamily="2" charset="-122"/>
            </a:endParaRPr>
          </a:p>
        </p:txBody>
      </p:sp>
      <p:sp>
        <p:nvSpPr>
          <p:cNvPr id="19" name="TextBox 18"/>
          <p:cNvSpPr txBox="1"/>
          <p:nvPr/>
        </p:nvSpPr>
        <p:spPr>
          <a:xfrm>
            <a:off x="489294" y="5431799"/>
            <a:ext cx="8538518" cy="646331"/>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按照遗忘率曲线而设计的复习巩固内容，和计算机游戏一起完成识字、阅读、初级写作相结合。</a:t>
            </a:r>
          </a:p>
        </p:txBody>
      </p:sp>
      <p:sp>
        <p:nvSpPr>
          <p:cNvPr id="20" name="TextBox 19"/>
          <p:cNvSpPr txBox="1"/>
          <p:nvPr/>
        </p:nvSpPr>
        <p:spPr>
          <a:xfrm>
            <a:off x="489294" y="6141333"/>
            <a:ext cx="7945394" cy="646331"/>
          </a:xfrm>
          <a:prstGeom prst="rect">
            <a:avLst/>
          </a:prstGeom>
          <a:noFill/>
        </p:spPr>
        <p:txBody>
          <a:bodyPr wrap="square" rtlCol="0">
            <a:spAutoFit/>
          </a:bodyPr>
          <a:lstStyle/>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这种听故事，玩游戏的家庭活动，增强了家庭亲子过程，大家所追求的最佳学习境界。</a:t>
            </a:r>
          </a:p>
        </p:txBody>
      </p:sp>
      <p:pic>
        <p:nvPicPr>
          <p:cNvPr id="16" name="Picture 2"/>
          <p:cNvPicPr>
            <a:picLocks noChangeAspect="1" noChangeArrowheads="1"/>
          </p:cNvPicPr>
          <p:nvPr/>
        </p:nvPicPr>
        <p:blipFill>
          <a:blip r:embed="rId3" cstate="print"/>
          <a:srcRect t="2564" b="3748"/>
          <a:stretch>
            <a:fillRect/>
          </a:stretch>
        </p:blipFill>
        <p:spPr bwMode="auto">
          <a:xfrm>
            <a:off x="1292470" y="1697229"/>
            <a:ext cx="6594229" cy="4633519"/>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t="2564" b="3748"/>
          <a:stretch>
            <a:fillRect/>
          </a:stretch>
        </p:blipFill>
        <p:spPr bwMode="auto">
          <a:xfrm>
            <a:off x="2822331" y="1776361"/>
            <a:ext cx="4354020" cy="3059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高效海外中文教学</a:t>
            </a: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教师用书</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sp>
        <p:nvSpPr>
          <p:cNvPr id="18" name="TextBox 17"/>
          <p:cNvSpPr txBox="1"/>
          <p:nvPr/>
        </p:nvSpPr>
        <p:spPr>
          <a:xfrm>
            <a:off x="131885" y="4153942"/>
            <a:ext cx="9012115" cy="2585323"/>
          </a:xfrm>
          <a:prstGeom prst="rect">
            <a:avLst/>
          </a:prstGeom>
          <a:noFill/>
        </p:spPr>
        <p:txBody>
          <a:bodyPr wrap="square" rtlCol="0">
            <a:spAutoFit/>
          </a:bodyPr>
          <a:lstStyle/>
          <a:p>
            <a:pPr algn="l">
              <a:buClr>
                <a:schemeClr val="accent1"/>
              </a:buClr>
              <a:buFont typeface="Wingdings" pitchFamily="2" charset="2"/>
              <a:buChar char="n"/>
            </a:pPr>
            <a:r>
              <a:rPr lang="en-US" altLang="zh-CN" sz="1800" dirty="0" smtClean="0">
                <a:solidFill>
                  <a:srgbClr val="0033CC"/>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教师用书</a:t>
            </a:r>
            <a:r>
              <a:rPr lang="en-US" altLang="zh-CN" sz="1800" dirty="0" smtClean="0">
                <a:solidFill>
                  <a:srgbClr val="0033CC"/>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包括了教学内容，时间安排，课程介绍。　</a:t>
            </a:r>
          </a:p>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使用了长城韵文识字教学法，长城朗读教学法，长城阅读教学法，长城聆听教学法。</a:t>
            </a:r>
          </a:p>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课堂的有效而吸引的教学行为。对教师的课堂教学具有指导性的作用。</a:t>
            </a:r>
          </a:p>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系统的每一个阶段设计</a:t>
            </a:r>
            <a:r>
              <a:rPr lang="en-US" altLang="en-US" sz="1800" dirty="0" smtClean="0">
                <a:solidFill>
                  <a:srgbClr val="0033CC"/>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是以老师与学生不停互动而达到语言训练为目的。</a:t>
            </a:r>
          </a:p>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紧扣教学目标的前提下，实施以老师为主导，以学生为主体的教学方法。</a:t>
            </a:r>
          </a:p>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这些内容全部融合在教师用书之中。</a:t>
            </a:r>
          </a:p>
          <a:p>
            <a:pPr algn="l">
              <a:buClr>
                <a:schemeClr val="accent1"/>
              </a:buClr>
              <a:buFont typeface="Wingdings" pitchFamily="2" charset="2"/>
              <a:buChar char="n"/>
            </a:pPr>
            <a:r>
              <a:rPr lang="en-US" altLang="zh-CN" sz="1800" dirty="0" smtClean="0">
                <a:solidFill>
                  <a:srgbClr val="0033CC"/>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教师用书</a:t>
            </a:r>
            <a:r>
              <a:rPr lang="en-US" altLang="zh-CN" sz="1800" dirty="0" smtClean="0">
                <a:solidFill>
                  <a:srgbClr val="0033CC"/>
                </a:solidFill>
                <a:effectLst/>
                <a:latin typeface="华文中宋" pitchFamily="2" charset="-122"/>
                <a:ea typeface="华文中宋" pitchFamily="2" charset="-122"/>
              </a:rPr>
              <a:t>》</a:t>
            </a:r>
            <a:r>
              <a:rPr lang="zh-CN" altLang="en-US" sz="1800" dirty="0" smtClean="0">
                <a:solidFill>
                  <a:srgbClr val="0033CC"/>
                </a:solidFill>
                <a:effectLst/>
                <a:latin typeface="华文中宋" pitchFamily="2" charset="-122"/>
                <a:ea typeface="华文中宋" pitchFamily="2" charset="-122"/>
              </a:rPr>
              <a:t>可以使海外中文老师迅速上手，快速理解每课的教学目的和方法， 提高了教学质量。</a:t>
            </a:r>
          </a:p>
          <a:p>
            <a:pPr algn="l">
              <a:buClr>
                <a:schemeClr val="accent1"/>
              </a:buClr>
              <a:buFont typeface="Wingdings" pitchFamily="2" charset="2"/>
              <a:buChar char="n"/>
            </a:pPr>
            <a:r>
              <a:rPr lang="zh-CN" altLang="en-US" sz="1800" dirty="0" smtClean="0">
                <a:solidFill>
                  <a:srgbClr val="0033CC"/>
                </a:solidFill>
                <a:effectLst/>
                <a:latin typeface="华文中宋" pitchFamily="2" charset="-122"/>
                <a:ea typeface="华文中宋" pitchFamily="2" charset="-122"/>
              </a:rPr>
              <a:t>包括各个学期的阶段性综合练习和学期结束时的学生测验试卷</a:t>
            </a:r>
            <a:r>
              <a:rPr lang="zh-CN" altLang="en-US" sz="1800" dirty="0" smtClean="0">
                <a:solidFill>
                  <a:srgbClr val="0033CC"/>
                </a:solidFill>
              </a:rPr>
              <a:t>　</a:t>
            </a:r>
            <a:endParaRPr lang="zh-CN" altLang="en-US" sz="1800" dirty="0">
              <a:solidFill>
                <a:srgbClr val="0033CC"/>
              </a:solidFill>
              <a:effectLst/>
              <a:latin typeface="华文中宋" pitchFamily="2" charset="-122"/>
              <a:ea typeface="华文中宋" pitchFamily="2" charset="-122"/>
            </a:endParaRPr>
          </a:p>
        </p:txBody>
      </p:sp>
      <p:pic>
        <p:nvPicPr>
          <p:cNvPr id="9" name="Picture 3"/>
          <p:cNvPicPr>
            <a:picLocks noChangeAspect="1" noChangeArrowheads="1"/>
          </p:cNvPicPr>
          <p:nvPr/>
        </p:nvPicPr>
        <p:blipFill>
          <a:blip r:embed="rId3" cstate="print"/>
          <a:srcRect t="2547" b="3961"/>
          <a:stretch>
            <a:fillRect/>
          </a:stretch>
        </p:blipFill>
        <p:spPr bwMode="auto">
          <a:xfrm>
            <a:off x="1246094" y="1587027"/>
            <a:ext cx="6827592" cy="478739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t="2547" b="3961"/>
          <a:stretch>
            <a:fillRect/>
          </a:stretch>
        </p:blipFill>
        <p:spPr bwMode="auto">
          <a:xfrm>
            <a:off x="2811126" y="1587026"/>
            <a:ext cx="3440205" cy="24122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高效海外中文教学</a:t>
            </a: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辅助阅读材料</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grpSp>
        <p:nvGrpSpPr>
          <p:cNvPr id="12" name="组合 11"/>
          <p:cNvGrpSpPr/>
          <p:nvPr/>
        </p:nvGrpSpPr>
        <p:grpSpPr>
          <a:xfrm>
            <a:off x="295836" y="1539686"/>
            <a:ext cx="8848164" cy="4865875"/>
            <a:chOff x="242048" y="1548479"/>
            <a:chExt cx="8848164" cy="4865875"/>
          </a:xfrm>
        </p:grpSpPr>
        <p:sp>
          <p:nvSpPr>
            <p:cNvPr id="18" name="TextBox 17"/>
            <p:cNvSpPr txBox="1"/>
            <p:nvPr/>
          </p:nvSpPr>
          <p:spPr>
            <a:xfrm>
              <a:off x="242048" y="1548479"/>
              <a:ext cx="5549152" cy="2062103"/>
            </a:xfrm>
            <a:prstGeom prst="rect">
              <a:avLst/>
            </a:prstGeom>
            <a:noFill/>
          </p:spPr>
          <p:txBody>
            <a:bodyPr wrap="square" rtlCol="0">
              <a:spAutoFit/>
            </a:bodyPr>
            <a:lstStyle/>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辅助阅读教学之精华：</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课程设计在学生学习了</a:t>
              </a:r>
              <a:r>
                <a:rPr lang="en-US" altLang="zh-CN" sz="1600" dirty="0" smtClean="0">
                  <a:solidFill>
                    <a:srgbClr val="0033CC"/>
                  </a:solidFill>
                  <a:effectLst/>
                  <a:latin typeface="华文中宋" pitchFamily="2" charset="-122"/>
                  <a:ea typeface="华文中宋" pitchFamily="2" charset="-122"/>
                </a:rPr>
                <a:t>400</a:t>
              </a:r>
              <a:r>
                <a:rPr lang="zh-CN" altLang="en-US" sz="1600" dirty="0" smtClean="0">
                  <a:solidFill>
                    <a:srgbClr val="0033CC"/>
                  </a:solidFill>
                  <a:effectLst/>
                  <a:latin typeface="华文中宋" pitchFamily="2" charset="-122"/>
                  <a:ea typeface="华文中宋" pitchFamily="2" charset="-122"/>
                </a:rPr>
                <a:t>字之后，开始进入视图阅读，</a:t>
              </a:r>
              <a:r>
                <a:rPr lang="en-US" altLang="zh-CN" sz="1600" dirty="0" smtClean="0">
                  <a:solidFill>
                    <a:srgbClr val="0033CC"/>
                  </a:solidFill>
                  <a:effectLst/>
                  <a:latin typeface="华文中宋" pitchFamily="2" charset="-122"/>
                  <a:ea typeface="华文中宋" pitchFamily="2" charset="-122"/>
                </a:rPr>
                <a:t>1000</a:t>
              </a:r>
              <a:r>
                <a:rPr lang="zh-CN" altLang="en-US" sz="1600" dirty="0" smtClean="0">
                  <a:solidFill>
                    <a:srgbClr val="0033CC"/>
                  </a:solidFill>
                  <a:effectLst/>
                  <a:latin typeface="华文中宋" pitchFamily="2" charset="-122"/>
                  <a:ea typeface="华文中宋" pitchFamily="2" charset="-122"/>
                </a:rPr>
                <a:t>字之后加入自主阅读教学阶段。</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学生的阅读训练分成三个阶段进行重点实施：</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    第一个阶段是解码和理解（包括复述，解释两个能力），第二个阶段是应用、合成的训练（包括重整，伸展两个能力）  ，第三阶段是欣赏与写作的训练（包括评价，创意两个能力）。 </a:t>
              </a:r>
            </a:p>
          </p:txBody>
        </p:sp>
        <p:sp>
          <p:nvSpPr>
            <p:cNvPr id="11" name="矩形 10"/>
            <p:cNvSpPr/>
            <p:nvPr/>
          </p:nvSpPr>
          <p:spPr>
            <a:xfrm>
              <a:off x="242048" y="3613587"/>
              <a:ext cx="8848164" cy="2800767"/>
            </a:xfrm>
            <a:prstGeom prst="rect">
              <a:avLst/>
            </a:prstGeom>
          </p:spPr>
          <p:txBody>
            <a:bodyPr wrap="square">
              <a:spAutoFit/>
            </a:bodyPr>
            <a:lstStyle/>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小阅读训练，每次１５分钟：选用精华文章，从一句话开始，逐渐增加到</a:t>
              </a:r>
              <a:r>
                <a:rPr lang="en-US" altLang="zh-CN" sz="1600" dirty="0" smtClean="0">
                  <a:solidFill>
                    <a:srgbClr val="0033CC"/>
                  </a:solidFill>
                  <a:effectLst/>
                  <a:latin typeface="华文中宋" pitchFamily="2" charset="-122"/>
                  <a:ea typeface="华文中宋" pitchFamily="2" charset="-122"/>
                </a:rPr>
                <a:t>150</a:t>
              </a:r>
              <a:r>
                <a:rPr lang="zh-CN" altLang="en-US" sz="1600" dirty="0" smtClean="0">
                  <a:solidFill>
                    <a:srgbClr val="0033CC"/>
                  </a:solidFill>
                  <a:effectLst/>
                  <a:latin typeface="华文中宋" pitchFamily="2" charset="-122"/>
                  <a:ea typeface="华文中宋" pitchFamily="2" charset="-122"/>
                </a:rPr>
                <a:t>个字左右的短文。从三年开始按照</a:t>
              </a:r>
              <a:r>
                <a:rPr lang="en-US" altLang="zh-CN" sz="1600" dirty="0" smtClean="0">
                  <a:solidFill>
                    <a:srgbClr val="0033CC"/>
                  </a:solidFill>
                  <a:effectLst/>
                  <a:latin typeface="华文中宋" pitchFamily="2" charset="-122"/>
                  <a:ea typeface="华文中宋" pitchFamily="2" charset="-122"/>
                </a:rPr>
                <a:t>25%</a:t>
              </a:r>
              <a:r>
                <a:rPr lang="zh-CN" altLang="en-US" sz="1600" dirty="0" smtClean="0">
                  <a:solidFill>
                    <a:srgbClr val="0033CC"/>
                  </a:solidFill>
                  <a:effectLst/>
                  <a:latin typeface="华文中宋" pitchFamily="2" charset="-122"/>
                  <a:ea typeface="华文中宋" pitchFamily="2" charset="-122"/>
                </a:rPr>
                <a:t>的阅读训练比例。</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重点训练对点字、词的读音，在句子中的地位。并配合朗读训练，给重点字词进行着色。</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重点字词才是句子中的“灵魂”。这正是“落叶漫天，独赏一片舞”的效果。</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大阅读训练，每次３５分钟：包括经典童话，故事，日记等叙述体裁。从</a:t>
              </a:r>
              <a:r>
                <a:rPr lang="en-US" altLang="zh-CN" sz="1600" dirty="0" smtClean="0">
                  <a:solidFill>
                    <a:srgbClr val="0033CC"/>
                  </a:solidFill>
                  <a:effectLst/>
                  <a:latin typeface="华文中宋" pitchFamily="2" charset="-122"/>
                  <a:ea typeface="华文中宋" pitchFamily="2" charset="-122"/>
                </a:rPr>
                <a:t>450</a:t>
              </a:r>
              <a:r>
                <a:rPr lang="zh-CN" altLang="en-US" sz="1600" dirty="0" smtClean="0">
                  <a:solidFill>
                    <a:srgbClr val="0033CC"/>
                  </a:solidFill>
                  <a:effectLst/>
                  <a:latin typeface="华文中宋" pitchFamily="2" charset="-122"/>
                  <a:ea typeface="华文中宋" pitchFamily="2" charset="-122"/>
                </a:rPr>
                <a:t>个字开始，扩展到</a:t>
              </a:r>
              <a:r>
                <a:rPr lang="en-US" altLang="zh-CN" sz="1600" dirty="0" smtClean="0">
                  <a:solidFill>
                    <a:srgbClr val="0033CC"/>
                  </a:solidFill>
                  <a:effectLst/>
                  <a:latin typeface="华文中宋" pitchFamily="2" charset="-122"/>
                  <a:ea typeface="华文中宋" pitchFamily="2" charset="-122"/>
                </a:rPr>
                <a:t>1500</a:t>
              </a:r>
              <a:r>
                <a:rPr lang="zh-CN" altLang="en-US" sz="1600" dirty="0" smtClean="0">
                  <a:solidFill>
                    <a:srgbClr val="0033CC"/>
                  </a:solidFill>
                  <a:effectLst/>
                  <a:latin typeface="华文中宋" pitchFamily="2" charset="-122"/>
                  <a:ea typeface="华文中宋" pitchFamily="2" charset="-122"/>
                </a:rPr>
                <a:t>字。</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重点训练学生们对大块汉语文章的适应，对字词和音对应，对段落的理解，对整个文章的掌控能力。提高学生们在兴趣驱动下进行自主阅读的能力。</a:t>
              </a:r>
            </a:p>
            <a:p>
              <a:pPr algn="l">
                <a:buClr>
                  <a:schemeClr val="accent1"/>
                </a:buClr>
                <a:buFont typeface="Wingdings" pitchFamily="2" charset="2"/>
                <a:buChar char="n"/>
              </a:pPr>
              <a:r>
                <a:rPr lang="zh-CN" altLang="en-US" sz="1600" dirty="0" smtClean="0">
                  <a:solidFill>
                    <a:srgbClr val="0033CC"/>
                  </a:solidFill>
                  <a:effectLst/>
                  <a:latin typeface="华文中宋" pitchFamily="2" charset="-122"/>
                  <a:ea typeface="华文中宋" pitchFamily="2" charset="-122"/>
                </a:rPr>
                <a:t>第五年和第六年阅读训练强度，使用</a:t>
              </a:r>
              <a:r>
                <a:rPr lang="en-US" altLang="zh-CN" sz="1600" dirty="0" smtClean="0">
                  <a:solidFill>
                    <a:srgbClr val="0033CC"/>
                  </a:solidFill>
                  <a:effectLst/>
                  <a:latin typeface="华文中宋" pitchFamily="2" charset="-122"/>
                  <a:ea typeface="华文中宋" pitchFamily="2" charset="-122"/>
                </a:rPr>
                <a:t>100% </a:t>
              </a:r>
              <a:r>
                <a:rPr lang="zh-CN" altLang="en-US" sz="1600" dirty="0" smtClean="0">
                  <a:solidFill>
                    <a:srgbClr val="0033CC"/>
                  </a:solidFill>
                  <a:effectLst/>
                  <a:latin typeface="华文中宋" pitchFamily="2" charset="-122"/>
                  <a:ea typeface="华文中宋" pitchFamily="2" charset="-122"/>
                </a:rPr>
                <a:t>的大阅读文章，使学生们进入到阅读第一级的解释能力训练阶段和第二阶段的初级能力。</a:t>
              </a:r>
            </a:p>
            <a:p>
              <a:pPr algn="l">
                <a:buClr>
                  <a:schemeClr val="accent1"/>
                </a:buClr>
                <a:buFont typeface="Wingdings" pitchFamily="2" charset="2"/>
                <a:buChar char="n"/>
              </a:pPr>
              <a:r>
                <a:rPr lang="en-US" altLang="zh-CN" sz="1600" dirty="0" smtClean="0">
                  <a:solidFill>
                    <a:srgbClr val="0033CC"/>
                  </a:solidFill>
                  <a:effectLst/>
                  <a:latin typeface="华文中宋" pitchFamily="2" charset="-122"/>
                  <a:ea typeface="华文中宋" pitchFamily="2" charset="-122"/>
                </a:rPr>
                <a:t>《</a:t>
              </a:r>
              <a:r>
                <a:rPr lang="zh-CN" altLang="en-US" sz="1600" dirty="0" smtClean="0">
                  <a:solidFill>
                    <a:srgbClr val="0033CC"/>
                  </a:solidFill>
                  <a:effectLst/>
                  <a:latin typeface="华文中宋" pitchFamily="2" charset="-122"/>
                  <a:ea typeface="华文中宋" pitchFamily="2" charset="-122"/>
                </a:rPr>
                <a:t>教师用书</a:t>
              </a:r>
              <a:r>
                <a:rPr lang="en-US" altLang="zh-CN" sz="1600" dirty="0" smtClean="0">
                  <a:solidFill>
                    <a:srgbClr val="0033CC"/>
                  </a:solidFill>
                  <a:effectLst/>
                  <a:latin typeface="华文中宋" pitchFamily="2" charset="-122"/>
                  <a:ea typeface="华文中宋" pitchFamily="2" charset="-122"/>
                </a:rPr>
                <a:t>》</a:t>
              </a:r>
              <a:r>
                <a:rPr lang="zh-CN" altLang="en-US" sz="1600" dirty="0" smtClean="0">
                  <a:solidFill>
                    <a:srgbClr val="0033CC"/>
                  </a:solidFill>
                  <a:effectLst/>
                  <a:latin typeface="华文中宋" pitchFamily="2" charset="-122"/>
                  <a:ea typeface="华文中宋" pitchFamily="2" charset="-122"/>
                </a:rPr>
                <a:t>包含每一课详细的阅读教学教案。</a:t>
              </a:r>
            </a:p>
          </p:txBody>
        </p:sp>
      </p:grpSp>
      <p:pic>
        <p:nvPicPr>
          <p:cNvPr id="8" name="Picture 2"/>
          <p:cNvPicPr>
            <a:picLocks noChangeAspect="1" noChangeArrowheads="1"/>
          </p:cNvPicPr>
          <p:nvPr/>
        </p:nvPicPr>
        <p:blipFill>
          <a:blip r:embed="rId3" cstate="print"/>
          <a:srcRect t="2564" b="4339"/>
          <a:stretch>
            <a:fillRect/>
          </a:stretch>
        </p:blipFill>
        <p:spPr bwMode="auto">
          <a:xfrm>
            <a:off x="1441595" y="1828973"/>
            <a:ext cx="5943600" cy="4149970"/>
          </a:xfrm>
          <a:prstGeom prst="rect">
            <a:avLst/>
          </a:prstGeom>
          <a:noFill/>
          <a:ln w="9525">
            <a:noFill/>
            <a:miter lim="800000"/>
            <a:headEnd/>
            <a:tailEnd/>
          </a:ln>
        </p:spPr>
      </p:pic>
      <p:pic>
        <p:nvPicPr>
          <p:cNvPr id="48130" name="Picture 2"/>
          <p:cNvPicPr>
            <a:picLocks noChangeAspect="1" noChangeArrowheads="1"/>
          </p:cNvPicPr>
          <p:nvPr/>
        </p:nvPicPr>
        <p:blipFill>
          <a:blip r:embed="rId4" cstate="print"/>
          <a:srcRect t="2564" b="4339"/>
          <a:stretch>
            <a:fillRect/>
          </a:stretch>
        </p:blipFill>
        <p:spPr bwMode="auto">
          <a:xfrm>
            <a:off x="5867572" y="1489693"/>
            <a:ext cx="2881981" cy="20122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fade">
                                      <p:cBhvr>
                                        <p:cTn id="12" dur="1000"/>
                                        <p:tgtEl>
                                          <p:spTgt spid="48130"/>
                                        </p:tgtEl>
                                      </p:cBhvr>
                                    </p:animEffect>
                                    <p:anim calcmode="lin" valueType="num">
                                      <p:cBhvr>
                                        <p:cTn id="13" dur="1000" fill="hold"/>
                                        <p:tgtEl>
                                          <p:spTgt spid="48130"/>
                                        </p:tgtEl>
                                        <p:attrNameLst>
                                          <p:attrName>ppt_x</p:attrName>
                                        </p:attrNameLst>
                                      </p:cBhvr>
                                      <p:tavLst>
                                        <p:tav tm="0">
                                          <p:val>
                                            <p:strVal val="#ppt_x"/>
                                          </p:val>
                                        </p:tav>
                                        <p:tav tm="100000">
                                          <p:val>
                                            <p:strVal val="#ppt_x"/>
                                          </p:val>
                                        </p:tav>
                                      </p:tavLst>
                                    </p:anim>
                                    <p:anim calcmode="lin" valueType="num">
                                      <p:cBhvr>
                                        <p:cTn id="14" dur="1000" fill="hold"/>
                                        <p:tgtEl>
                                          <p:spTgt spid="481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pic>
        <p:nvPicPr>
          <p:cNvPr id="5" name="Picture 401"/>
          <p:cNvPicPr>
            <a:picLocks noChangeAspect="1" noChangeArrowheads="1"/>
          </p:cNvPicPr>
          <p:nvPr/>
        </p:nvPicPr>
        <p:blipFill>
          <a:blip r:embed="rId3" cstate="print"/>
          <a:srcRect/>
          <a:stretch>
            <a:fillRect/>
          </a:stretch>
        </p:blipFill>
        <p:spPr bwMode="auto">
          <a:xfrm>
            <a:off x="562703" y="1538653"/>
            <a:ext cx="3381029" cy="4415936"/>
          </a:xfrm>
          <a:prstGeom prst="rect">
            <a:avLst/>
          </a:prstGeom>
          <a:noFill/>
          <a:ln w="9525" cap="flat" cmpd="sng" algn="ctr">
            <a:noFill/>
            <a:prstDash val="solid"/>
            <a:miter lim="800000"/>
            <a:headEnd/>
            <a:tailEnd/>
          </a:ln>
        </p:spPr>
      </p:pic>
      <p:sp>
        <p:nvSpPr>
          <p:cNvPr id="7" name="TextBox 6"/>
          <p:cNvSpPr txBox="1"/>
          <p:nvPr/>
        </p:nvSpPr>
        <p:spPr>
          <a:xfrm>
            <a:off x="4290644" y="1608992"/>
            <a:ext cx="4624755" cy="4278094"/>
          </a:xfrm>
          <a:prstGeom prst="rect">
            <a:avLst/>
          </a:prstGeom>
          <a:noFill/>
        </p:spPr>
        <p:txBody>
          <a:bodyPr wrap="square" rtlCol="0">
            <a:spAutoFit/>
          </a:bodyPr>
          <a:lstStyle/>
          <a:p>
            <a:pPr algn="l"/>
            <a:r>
              <a:rPr lang="zh-CN" altLang="en-US" sz="1600" dirty="0" smtClean="0">
                <a:solidFill>
                  <a:srgbClr val="0033CC"/>
                </a:solidFill>
                <a:effectLst/>
                <a:latin typeface="华文中宋" pitchFamily="2" charset="-122"/>
                <a:ea typeface="华文中宋" pitchFamily="2" charset="-122"/>
              </a:rPr>
              <a:t>海外中文教学中的最大瓶颈，识字量为</a:t>
            </a:r>
            <a:r>
              <a:rPr lang="en-US" sz="1600" dirty="0" smtClean="0">
                <a:solidFill>
                  <a:srgbClr val="0033CC"/>
                </a:solidFill>
                <a:effectLst/>
                <a:latin typeface="华文中宋" pitchFamily="2" charset="-122"/>
                <a:ea typeface="华文中宋" pitchFamily="2" charset="-122"/>
              </a:rPr>
              <a:t>1300</a:t>
            </a:r>
            <a:r>
              <a:rPr lang="zh-CN" altLang="en-US" sz="1600" dirty="0" smtClean="0">
                <a:solidFill>
                  <a:srgbClr val="0033CC"/>
                </a:solidFill>
                <a:effectLst/>
                <a:latin typeface="华文中宋" pitchFamily="2" charset="-122"/>
                <a:ea typeface="华文中宋" pitchFamily="2" charset="-122"/>
              </a:rPr>
              <a:t>左右。</a:t>
            </a:r>
          </a:p>
          <a:p>
            <a:pPr algn="l"/>
            <a:r>
              <a:rPr lang="en-US" sz="1600" dirty="0" smtClean="0">
                <a:solidFill>
                  <a:srgbClr val="0033CC"/>
                </a:solidFill>
                <a:effectLst/>
                <a:latin typeface="华文中宋" pitchFamily="2" charset="-122"/>
                <a:ea typeface="华文中宋" pitchFamily="2" charset="-122"/>
              </a:rPr>
              <a:t> </a:t>
            </a:r>
            <a:endParaRPr lang="zh-CN" altLang="en-US" sz="1600" dirty="0" smtClean="0">
              <a:solidFill>
                <a:srgbClr val="0033CC"/>
              </a:solidFill>
              <a:effectLst/>
              <a:latin typeface="华文中宋" pitchFamily="2" charset="-122"/>
              <a:ea typeface="华文中宋" pitchFamily="2" charset="-122"/>
            </a:endParaRPr>
          </a:p>
          <a:p>
            <a:pPr algn="l"/>
            <a:r>
              <a:rPr lang="en-US" altLang="zh-CN" sz="1600" dirty="0" smtClean="0">
                <a:solidFill>
                  <a:srgbClr val="0033CC"/>
                </a:solidFill>
                <a:effectLst/>
                <a:latin typeface="华文中宋" pitchFamily="2" charset="-122"/>
                <a:ea typeface="华文中宋" pitchFamily="2" charset="-122"/>
              </a:rPr>
              <a:t>《</a:t>
            </a:r>
            <a:r>
              <a:rPr lang="zh-CN" altLang="en-US" sz="1600" dirty="0" smtClean="0">
                <a:solidFill>
                  <a:srgbClr val="0033CC"/>
                </a:solidFill>
                <a:effectLst/>
                <a:latin typeface="华文中宋" pitchFamily="2" charset="-122"/>
                <a:ea typeface="华文中宋" pitchFamily="2" charset="-122"/>
              </a:rPr>
              <a:t>高效海外中文教学系统</a:t>
            </a:r>
            <a:r>
              <a:rPr lang="en-US" altLang="zh-CN" sz="1600" dirty="0" smtClean="0">
                <a:solidFill>
                  <a:srgbClr val="0033CC"/>
                </a:solidFill>
                <a:effectLst/>
                <a:latin typeface="华文中宋" pitchFamily="2" charset="-122"/>
                <a:ea typeface="华文中宋" pitchFamily="2" charset="-122"/>
              </a:rPr>
              <a:t>》</a:t>
            </a:r>
            <a:r>
              <a:rPr lang="zh-CN" altLang="en-US" sz="1600" dirty="0" smtClean="0">
                <a:solidFill>
                  <a:srgbClr val="0033CC"/>
                </a:solidFill>
                <a:effectLst/>
                <a:latin typeface="华文中宋" pitchFamily="2" charset="-122"/>
                <a:ea typeface="华文中宋" pitchFamily="2" charset="-122"/>
              </a:rPr>
              <a:t>，在六年内，掌握和达到</a:t>
            </a:r>
            <a:r>
              <a:rPr lang="en-US" sz="1600" dirty="0" smtClean="0">
                <a:solidFill>
                  <a:srgbClr val="0033CC"/>
                </a:solidFill>
                <a:effectLst/>
                <a:latin typeface="华文中宋" pitchFamily="2" charset="-122"/>
                <a:ea typeface="华文中宋" pitchFamily="2" charset="-122"/>
              </a:rPr>
              <a:t>2500~3000</a:t>
            </a:r>
            <a:r>
              <a:rPr lang="zh-CN" altLang="en-US" sz="1600" dirty="0" smtClean="0">
                <a:solidFill>
                  <a:srgbClr val="0033CC"/>
                </a:solidFill>
                <a:effectLst/>
                <a:latin typeface="华文中宋" pitchFamily="2" charset="-122"/>
                <a:ea typeface="华文中宋" pitchFamily="2" charset="-122"/>
              </a:rPr>
              <a:t>基本汉字与词。 </a:t>
            </a:r>
          </a:p>
          <a:p>
            <a:pPr algn="l"/>
            <a:r>
              <a:rPr lang="en-US" sz="1600" dirty="0" smtClean="0">
                <a:solidFill>
                  <a:srgbClr val="0033CC"/>
                </a:solidFill>
                <a:effectLst/>
                <a:latin typeface="华文中宋" pitchFamily="2" charset="-122"/>
                <a:ea typeface="华文中宋" pitchFamily="2" charset="-122"/>
              </a:rPr>
              <a:t> </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b="1" u="sng" dirty="0" smtClean="0">
                <a:solidFill>
                  <a:srgbClr val="0033CC"/>
                </a:solidFill>
                <a:effectLst/>
                <a:latin typeface="华文中宋" pitchFamily="2" charset="-122"/>
                <a:ea typeface="华文中宋" pitchFamily="2" charset="-122"/>
              </a:rPr>
              <a:t>韵文为载体的识字，符合汉语音韵和记忆特点。</a:t>
            </a:r>
            <a:endParaRPr lang="zh-CN" altLang="en-US" sz="1600" dirty="0" smtClean="0">
              <a:solidFill>
                <a:srgbClr val="0033CC"/>
              </a:solidFill>
              <a:effectLst/>
              <a:latin typeface="华文中宋" pitchFamily="2" charset="-122"/>
              <a:ea typeface="华文中宋" pitchFamily="2" charset="-122"/>
            </a:endParaRPr>
          </a:p>
          <a:p>
            <a:pPr algn="l"/>
            <a:r>
              <a:rPr lang="en-US" sz="1600" dirty="0" smtClean="0">
                <a:solidFill>
                  <a:srgbClr val="0033CC"/>
                </a:solidFill>
                <a:effectLst/>
                <a:latin typeface="华文中宋" pitchFamily="2" charset="-122"/>
                <a:ea typeface="华文中宋" pitchFamily="2" charset="-122"/>
              </a:rPr>
              <a:t> </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b="1" u="sng" dirty="0" smtClean="0">
                <a:solidFill>
                  <a:srgbClr val="0033CC"/>
                </a:solidFill>
                <a:effectLst/>
                <a:latin typeface="华文中宋" pitchFamily="2" charset="-122"/>
                <a:ea typeface="华文中宋" pitchFamily="2" charset="-122"/>
              </a:rPr>
              <a:t>高效地建立短期记忆，又称工作记忆是本系统的重要过程</a:t>
            </a:r>
            <a:r>
              <a:rPr lang="zh-CN" altLang="en-US" sz="1600" dirty="0" smtClean="0">
                <a:solidFill>
                  <a:srgbClr val="0033CC"/>
                </a:solidFill>
                <a:effectLst/>
                <a:latin typeface="华文中宋" pitchFamily="2" charset="-122"/>
                <a:ea typeface="华文中宋" pitchFamily="2" charset="-122"/>
              </a:rPr>
              <a:t>。 </a:t>
            </a:r>
          </a:p>
          <a:p>
            <a:pPr algn="l"/>
            <a:r>
              <a:rPr lang="en-US" sz="1600" b="1" dirty="0" smtClean="0">
                <a:solidFill>
                  <a:srgbClr val="0033CC"/>
                </a:solidFill>
                <a:effectLst/>
                <a:latin typeface="华文中宋" pitchFamily="2" charset="-122"/>
                <a:ea typeface="华文中宋" pitchFamily="2" charset="-122"/>
              </a:rPr>
              <a:t> </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b="1" u="sng" dirty="0" smtClean="0">
                <a:solidFill>
                  <a:srgbClr val="0033CC"/>
                </a:solidFill>
                <a:effectLst/>
                <a:latin typeface="华文中宋" pitchFamily="2" charset="-122"/>
                <a:ea typeface="华文中宋" pitchFamily="2" charset="-122"/>
              </a:rPr>
              <a:t>辅助阅读训练，包括聆听阅读，半自主阅读和自主阅读训练。</a:t>
            </a:r>
            <a:endParaRPr lang="zh-CN" altLang="en-US" sz="1600" dirty="0" smtClean="0">
              <a:solidFill>
                <a:srgbClr val="0033CC"/>
              </a:solidFill>
              <a:effectLst/>
              <a:latin typeface="华文中宋" pitchFamily="2" charset="-122"/>
              <a:ea typeface="华文中宋" pitchFamily="2" charset="-122"/>
            </a:endParaRPr>
          </a:p>
          <a:p>
            <a:pPr algn="l"/>
            <a:r>
              <a:rPr lang="en-US" sz="1600" dirty="0" smtClean="0">
                <a:solidFill>
                  <a:srgbClr val="0033CC"/>
                </a:solidFill>
                <a:effectLst/>
                <a:latin typeface="华文中宋" pitchFamily="2" charset="-122"/>
                <a:ea typeface="华文中宋" pitchFamily="2" charset="-122"/>
              </a:rPr>
              <a:t> </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b="1" u="sng" dirty="0" smtClean="0">
                <a:solidFill>
                  <a:srgbClr val="0033CC"/>
                </a:solidFill>
                <a:effectLst/>
                <a:latin typeface="华文中宋" pitchFamily="2" charset="-122"/>
                <a:ea typeface="华文中宋" pitchFamily="2" charset="-122"/>
              </a:rPr>
              <a:t>只有将短期记忆转化为长期记忆，语言的学习才会到了运用阶段。</a:t>
            </a:r>
            <a:r>
              <a:rPr lang="zh-CN" altLang="en-US" sz="1600" dirty="0" smtClean="0">
                <a:solidFill>
                  <a:srgbClr val="0033CC"/>
                </a:solidFill>
                <a:effectLst/>
                <a:latin typeface="华文中宋" pitchFamily="2" charset="-122"/>
                <a:ea typeface="华文中宋" pitchFamily="2" charset="-122"/>
              </a:rPr>
              <a:t> </a:t>
            </a:r>
          </a:p>
          <a:p>
            <a:pPr algn="l"/>
            <a:r>
              <a:rPr lang="en-US" sz="1600" dirty="0" smtClean="0">
                <a:solidFill>
                  <a:srgbClr val="0033CC"/>
                </a:solidFill>
                <a:effectLst/>
                <a:latin typeface="华文中宋" pitchFamily="2" charset="-122"/>
                <a:ea typeface="华文中宋" pitchFamily="2" charset="-122"/>
              </a:rPr>
              <a:t> </a:t>
            </a:r>
            <a:endParaRPr lang="zh-CN" altLang="en-US" sz="1600" dirty="0" smtClean="0">
              <a:solidFill>
                <a:srgbClr val="0033CC"/>
              </a:solidFill>
              <a:effectLst/>
              <a:latin typeface="华文中宋" pitchFamily="2" charset="-122"/>
              <a:ea typeface="华文中宋" pitchFamily="2" charset="-122"/>
            </a:endParaRPr>
          </a:p>
          <a:p>
            <a:pPr algn="l"/>
            <a:r>
              <a:rPr lang="en-US" sz="1600" dirty="0" smtClean="0">
                <a:solidFill>
                  <a:schemeClr val="tx1"/>
                </a:solidFill>
                <a:effectLst/>
                <a:latin typeface="华文中宋" pitchFamily="2" charset="-122"/>
                <a:ea typeface="华文中宋" pitchFamily="2" charset="-122"/>
              </a:rPr>
              <a:t> </a:t>
            </a:r>
            <a:endParaRPr lang="zh-CN" altLang="en-US" sz="1600" dirty="0">
              <a:solidFill>
                <a:schemeClr val="tx1"/>
              </a:solidFill>
              <a:effectLst/>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1" y="1100068"/>
            <a:ext cx="7824254"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zh-CN" altLang="en-US" sz="2000" b="1" kern="0" dirty="0" smtClean="0">
                <a:solidFill>
                  <a:schemeClr val="folHlink"/>
                </a:solidFill>
                <a:effectLst/>
                <a:latin typeface="华文中宋" pitchFamily="2" charset="-122"/>
                <a:ea typeface="华文中宋" pitchFamily="2" charset="-122"/>
              </a:rPr>
              <a:t>教学系统的配套材料</a:t>
            </a: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cs typeface="+mn-cs"/>
              </a:rPr>
              <a:t>：</a:t>
            </a:r>
          </a:p>
        </p:txBody>
      </p:sp>
      <p:sp>
        <p:nvSpPr>
          <p:cNvPr id="9" name="TextBox 8"/>
          <p:cNvSpPr txBox="1"/>
          <p:nvPr/>
        </p:nvSpPr>
        <p:spPr>
          <a:xfrm>
            <a:off x="457200" y="1705708"/>
            <a:ext cx="8150469" cy="2893100"/>
          </a:xfrm>
          <a:prstGeom prst="rect">
            <a:avLst/>
          </a:prstGeom>
          <a:noFill/>
        </p:spPr>
        <p:txBody>
          <a:bodyPr wrap="square" rtlCol="0">
            <a:spAutoFit/>
          </a:bodyPr>
          <a:lstStyle/>
          <a:p>
            <a:pPr algn="l"/>
            <a:r>
              <a:rPr lang="en-US" b="1" dirty="0" smtClean="0">
                <a:solidFill>
                  <a:srgbClr val="0033CC"/>
                </a:solidFill>
                <a:effectLst/>
                <a:latin typeface="华文中宋" pitchFamily="2" charset="-122"/>
                <a:ea typeface="华文中宋" pitchFamily="2" charset="-122"/>
              </a:rPr>
              <a:t>1</a:t>
            </a:r>
            <a:r>
              <a:rPr lang="zh-CN" altLang="en-US" b="1" dirty="0" smtClean="0">
                <a:solidFill>
                  <a:srgbClr val="0033CC"/>
                </a:solidFill>
                <a:effectLst/>
                <a:latin typeface="华文中宋" pitchFamily="2" charset="-122"/>
                <a:ea typeface="华文中宋" pitchFamily="2" charset="-122"/>
              </a:rPr>
              <a:t>．</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高效海外中文学系丛书</a:t>
            </a:r>
            <a:r>
              <a:rPr lang="en-US"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识字系列教师用书</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（共６册，待出版）</a:t>
            </a:r>
            <a:endParaRPr lang="zh-CN" altLang="en-US" dirty="0" smtClean="0">
              <a:solidFill>
                <a:srgbClr val="0033CC"/>
              </a:solidFill>
              <a:effectLst/>
              <a:latin typeface="华文中宋" pitchFamily="2" charset="-122"/>
              <a:ea typeface="华文中宋" pitchFamily="2" charset="-122"/>
            </a:endParaRPr>
          </a:p>
          <a:p>
            <a:pPr algn="l"/>
            <a:r>
              <a:rPr lang="zh-CN" altLang="en-US" b="1" dirty="0" smtClean="0">
                <a:solidFill>
                  <a:srgbClr val="0033CC"/>
                </a:solidFill>
                <a:effectLst/>
                <a:latin typeface="华文中宋" pitchFamily="2" charset="-122"/>
                <a:ea typeface="华文中宋" pitchFamily="2" charset="-122"/>
              </a:rPr>
              <a:t>插入图片</a:t>
            </a:r>
            <a:endParaRPr lang="zh-CN" altLang="en-US" dirty="0" smtClean="0">
              <a:solidFill>
                <a:srgbClr val="0033CC"/>
              </a:solidFill>
              <a:effectLst/>
              <a:latin typeface="华文中宋" pitchFamily="2" charset="-122"/>
              <a:ea typeface="华文中宋" pitchFamily="2" charset="-122"/>
            </a:endParaRPr>
          </a:p>
          <a:p>
            <a:pPr algn="l"/>
            <a:r>
              <a:rPr lang="en-US" b="1" dirty="0" smtClean="0">
                <a:solidFill>
                  <a:srgbClr val="0033CC"/>
                </a:solidFill>
                <a:effectLst/>
                <a:latin typeface="华文中宋" pitchFamily="2" charset="-122"/>
                <a:ea typeface="华文中宋" pitchFamily="2" charset="-122"/>
              </a:rPr>
              <a:t>2</a:t>
            </a:r>
            <a:r>
              <a:rPr lang="zh-CN" altLang="en-US" b="1" dirty="0" smtClean="0">
                <a:solidFill>
                  <a:srgbClr val="0033CC"/>
                </a:solidFill>
                <a:effectLst/>
                <a:latin typeface="华文中宋" pitchFamily="2" charset="-122"/>
                <a:ea typeface="华文中宋" pitchFamily="2" charset="-122"/>
              </a:rPr>
              <a:t>．</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高效海外中文学系丛书</a:t>
            </a:r>
            <a:r>
              <a:rPr lang="en-US"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识字系列学生用书</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　（共６册，每册分为上下两个分册，已经出版了第一册和第二册）</a:t>
            </a:r>
            <a:endParaRPr lang="zh-CN" altLang="en-US" dirty="0" smtClean="0">
              <a:solidFill>
                <a:srgbClr val="0033CC"/>
              </a:solidFill>
              <a:effectLst/>
              <a:latin typeface="华文中宋" pitchFamily="2" charset="-122"/>
              <a:ea typeface="华文中宋" pitchFamily="2" charset="-122"/>
            </a:endParaRPr>
          </a:p>
          <a:p>
            <a:pPr algn="l"/>
            <a:r>
              <a:rPr lang="zh-CN" altLang="en-US" b="1" dirty="0" smtClean="0">
                <a:solidFill>
                  <a:srgbClr val="0033CC"/>
                </a:solidFill>
                <a:effectLst/>
                <a:latin typeface="华文中宋" pitchFamily="2" charset="-122"/>
                <a:ea typeface="华文中宋" pitchFamily="2" charset="-122"/>
              </a:rPr>
              <a:t>插入图片</a:t>
            </a:r>
            <a:endParaRPr lang="zh-CN" altLang="en-US" dirty="0" smtClean="0">
              <a:solidFill>
                <a:srgbClr val="0033CC"/>
              </a:solidFill>
              <a:effectLst/>
              <a:latin typeface="华文中宋" pitchFamily="2" charset="-122"/>
              <a:ea typeface="华文中宋" pitchFamily="2" charset="-122"/>
            </a:endParaRPr>
          </a:p>
          <a:p>
            <a:pPr algn="l"/>
            <a:r>
              <a:rPr lang="en-US" b="1" dirty="0" smtClean="0">
                <a:solidFill>
                  <a:srgbClr val="0033CC"/>
                </a:solidFill>
                <a:effectLst/>
                <a:latin typeface="华文中宋" pitchFamily="2" charset="-122"/>
                <a:ea typeface="华文中宋" pitchFamily="2" charset="-122"/>
              </a:rPr>
              <a:t>3. </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高效海外中文学系丛书</a:t>
            </a:r>
            <a:r>
              <a:rPr lang="en-US"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识字系列</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配套</a:t>
            </a:r>
            <a:r>
              <a:rPr lang="en-US" b="1" dirty="0" smtClean="0">
                <a:solidFill>
                  <a:srgbClr val="0033CC"/>
                </a:solidFill>
                <a:effectLst/>
                <a:latin typeface="华文中宋" pitchFamily="2" charset="-122"/>
                <a:ea typeface="华文中宋" pitchFamily="2" charset="-122"/>
              </a:rPr>
              <a:t>6</a:t>
            </a:r>
            <a:r>
              <a:rPr lang="zh-CN" altLang="en-US" b="1" dirty="0" smtClean="0">
                <a:solidFill>
                  <a:srgbClr val="0033CC"/>
                </a:solidFill>
                <a:effectLst/>
                <a:latin typeface="华文中宋" pitchFamily="2" charset="-122"/>
                <a:ea typeface="华文中宋" pitchFamily="2" charset="-122"/>
              </a:rPr>
              <a:t>辑ＤＶＤ光盘　（共６册，预计第一辑</a:t>
            </a:r>
            <a:r>
              <a:rPr lang="en-US" b="1" dirty="0" smtClean="0">
                <a:solidFill>
                  <a:srgbClr val="0033CC"/>
                </a:solidFill>
                <a:effectLst/>
                <a:latin typeface="华文中宋" pitchFamily="2" charset="-122"/>
                <a:ea typeface="华文中宋" pitchFamily="2" charset="-122"/>
              </a:rPr>
              <a:t>2013</a:t>
            </a:r>
            <a:r>
              <a:rPr lang="zh-CN" altLang="en-US" b="1" dirty="0" smtClean="0">
                <a:solidFill>
                  <a:srgbClr val="0033CC"/>
                </a:solidFill>
                <a:effectLst/>
                <a:latin typeface="华文中宋" pitchFamily="2" charset="-122"/>
                <a:ea typeface="华文中宋" pitchFamily="2" charset="-122"/>
              </a:rPr>
              <a:t>年二月出版。）</a:t>
            </a:r>
            <a:endParaRPr lang="zh-CN" altLang="en-US" dirty="0" smtClean="0">
              <a:solidFill>
                <a:srgbClr val="0033CC"/>
              </a:solidFill>
              <a:effectLst/>
              <a:latin typeface="华文中宋" pitchFamily="2" charset="-122"/>
              <a:ea typeface="华文中宋" pitchFamily="2" charset="-122"/>
            </a:endParaRPr>
          </a:p>
          <a:p>
            <a:pPr algn="l"/>
            <a:r>
              <a:rPr lang="zh-CN" altLang="en-US" b="1" dirty="0" smtClean="0">
                <a:solidFill>
                  <a:srgbClr val="0033CC"/>
                </a:solidFill>
                <a:effectLst/>
                <a:latin typeface="华文中宋" pitchFamily="2" charset="-122"/>
                <a:ea typeface="华文中宋" pitchFamily="2" charset="-122"/>
              </a:rPr>
              <a:t>插入图片</a:t>
            </a:r>
            <a:endParaRPr lang="zh-CN" altLang="en-US" dirty="0" smtClean="0">
              <a:solidFill>
                <a:srgbClr val="0033CC"/>
              </a:solidFill>
              <a:effectLst/>
              <a:latin typeface="华文中宋" pitchFamily="2" charset="-122"/>
              <a:ea typeface="华文中宋" pitchFamily="2" charset="-122"/>
            </a:endParaRPr>
          </a:p>
          <a:p>
            <a:pPr algn="l"/>
            <a:r>
              <a:rPr lang="en-US" b="1" dirty="0" smtClean="0">
                <a:solidFill>
                  <a:srgbClr val="0033CC"/>
                </a:solidFill>
                <a:effectLst/>
                <a:latin typeface="华文中宋" pitchFamily="2" charset="-122"/>
                <a:ea typeface="华文中宋" pitchFamily="2" charset="-122"/>
              </a:rPr>
              <a:t>4</a:t>
            </a:r>
            <a:r>
              <a:rPr lang="zh-CN" altLang="en-US" b="1" dirty="0" smtClean="0">
                <a:solidFill>
                  <a:srgbClr val="0033CC"/>
                </a:solidFill>
                <a:effectLst/>
                <a:latin typeface="华文中宋" pitchFamily="2" charset="-122"/>
                <a:ea typeface="华文中宋" pitchFamily="2" charset="-122"/>
              </a:rPr>
              <a:t>．</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海外儿童（华裔）汉语教学实践与研究</a:t>
            </a:r>
            <a:r>
              <a:rPr lang="en-US" altLang="zh-CN" b="1" dirty="0" smtClean="0">
                <a:solidFill>
                  <a:srgbClr val="0033CC"/>
                </a:solidFill>
                <a:effectLst/>
                <a:latin typeface="华文中宋" pitchFamily="2" charset="-122"/>
                <a:ea typeface="华文中宋" pitchFamily="2" charset="-122"/>
              </a:rPr>
              <a:t>》</a:t>
            </a:r>
            <a:r>
              <a:rPr lang="zh-CN" altLang="en-US" b="1" dirty="0" smtClean="0">
                <a:solidFill>
                  <a:srgbClr val="0033CC"/>
                </a:solidFill>
                <a:effectLst/>
                <a:latin typeface="华文中宋" pitchFamily="2" charset="-122"/>
                <a:ea typeface="华文中宋" pitchFamily="2" charset="-122"/>
              </a:rPr>
              <a:t>（待出版）</a:t>
            </a:r>
            <a:endParaRPr lang="zh-CN" altLang="en-US" dirty="0" smtClean="0">
              <a:solidFill>
                <a:srgbClr val="0033CC"/>
              </a:solidFill>
              <a:effectLst/>
              <a:latin typeface="华文中宋" pitchFamily="2" charset="-122"/>
              <a:ea typeface="华文中宋" pitchFamily="2" charset="-122"/>
            </a:endParaRPr>
          </a:p>
          <a:p>
            <a:pPr algn="l"/>
            <a:r>
              <a:rPr lang="zh-CN" altLang="en-US" b="1" dirty="0" smtClean="0">
                <a:solidFill>
                  <a:srgbClr val="0033CC"/>
                </a:solidFill>
                <a:effectLst/>
                <a:latin typeface="华文中宋" pitchFamily="2" charset="-122"/>
                <a:ea typeface="华文中宋" pitchFamily="2" charset="-122"/>
              </a:rPr>
              <a:t>插入图片</a:t>
            </a:r>
            <a:endParaRPr lang="zh-CN" altLang="en-US" dirty="0" smtClean="0">
              <a:solidFill>
                <a:srgbClr val="0033CC"/>
              </a:solidFill>
              <a:effectLst/>
              <a:latin typeface="华文中宋" pitchFamily="2" charset="-122"/>
              <a:ea typeface="华文中宋" pitchFamily="2" charset="-122"/>
            </a:endParaRPr>
          </a:p>
          <a:p>
            <a:pPr algn="l"/>
            <a:r>
              <a:rPr lang="zh-CN" altLang="en-US" b="1" dirty="0" smtClean="0">
                <a:solidFill>
                  <a:srgbClr val="0033CC"/>
                </a:solidFill>
                <a:effectLst/>
                <a:latin typeface="华文中宋" pitchFamily="2" charset="-122"/>
                <a:ea typeface="华文中宋" pitchFamily="2" charset="-122"/>
              </a:rPr>
              <a:t>教材购买：</a:t>
            </a:r>
            <a:endParaRPr lang="zh-CN" altLang="en-US" dirty="0" smtClean="0">
              <a:solidFill>
                <a:srgbClr val="0033CC"/>
              </a:solidFill>
              <a:effectLst/>
              <a:latin typeface="华文中宋" pitchFamily="2" charset="-122"/>
              <a:ea typeface="华文中宋" pitchFamily="2" charset="-122"/>
            </a:endParaRPr>
          </a:p>
          <a:p>
            <a:pPr algn="l"/>
            <a:r>
              <a:rPr lang="en-US" b="1" dirty="0" smtClean="0">
                <a:solidFill>
                  <a:srgbClr val="0033CC"/>
                </a:solidFill>
                <a:effectLst/>
                <a:latin typeface="华文中宋" pitchFamily="2" charset="-122"/>
                <a:ea typeface="华文中宋" pitchFamily="2" charset="-122"/>
              </a:rPr>
              <a:t>http://gwcs-md.org</a:t>
            </a:r>
            <a:endParaRPr lang="zh-CN" altLang="en-US" dirty="0" smtClean="0">
              <a:solidFill>
                <a:srgbClr val="0033CC"/>
              </a:solidFill>
              <a:effectLst/>
              <a:latin typeface="华文中宋" pitchFamily="2" charset="-122"/>
              <a:ea typeface="华文中宋" pitchFamily="2" charset="-122"/>
            </a:endParaRPr>
          </a:p>
          <a:p>
            <a:pPr algn="l"/>
            <a:endParaRPr lang="zh-CN" altLang="en-US" dirty="0">
              <a:solidFill>
                <a:srgbClr val="0033CC"/>
              </a:solidFill>
              <a:effectLst/>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7" name="Rectangle 5"/>
          <p:cNvSpPr txBox="1">
            <a:spLocks noChangeArrowheads="1"/>
          </p:cNvSpPr>
          <p:nvPr/>
        </p:nvSpPr>
        <p:spPr bwMode="auto">
          <a:xfrm>
            <a:off x="605670" y="1100068"/>
            <a:ext cx="8538329" cy="441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folHlink"/>
              </a:buClr>
              <a:buFont typeface="Wingdings" pitchFamily="2" charset="2"/>
              <a:buChar char="u"/>
              <a:defRPr/>
            </a:pP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高效海外中文教学丛书</a:t>
            </a: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识字系列</a:t>
            </a:r>
            <a:r>
              <a:rPr lang="en-US" altLang="zh-CN" sz="2000" b="1" kern="0" dirty="0" smtClean="0">
                <a:solidFill>
                  <a:schemeClr val="folHlink"/>
                </a:solidFill>
                <a:effectLst/>
                <a:latin typeface="华文中宋" pitchFamily="2" charset="-122"/>
                <a:ea typeface="华文中宋" pitchFamily="2" charset="-122"/>
              </a:rPr>
              <a:t>》</a:t>
            </a:r>
            <a:r>
              <a:rPr lang="zh-CN" altLang="en-US" sz="2000" b="1" kern="0" dirty="0" smtClean="0">
                <a:solidFill>
                  <a:schemeClr val="folHlink"/>
                </a:solidFill>
                <a:effectLst/>
                <a:latin typeface="华文中宋" pitchFamily="2" charset="-122"/>
                <a:ea typeface="华文中宋" pitchFamily="2" charset="-122"/>
              </a:rPr>
              <a:t>相关单位与人员</a:t>
            </a:r>
          </a:p>
        </p:txBody>
      </p:sp>
      <p:sp>
        <p:nvSpPr>
          <p:cNvPr id="9" name="TextBox 8"/>
          <p:cNvSpPr txBox="1"/>
          <p:nvPr/>
        </p:nvSpPr>
        <p:spPr>
          <a:xfrm>
            <a:off x="571500" y="1512278"/>
            <a:ext cx="8150469" cy="5478423"/>
          </a:xfrm>
          <a:prstGeom prst="rect">
            <a:avLst/>
          </a:prstGeom>
          <a:noFill/>
        </p:spPr>
        <p:txBody>
          <a:bodyPr wrap="square" rtlCol="0">
            <a:spAutoFit/>
          </a:bodyPr>
          <a:lstStyle/>
          <a:p>
            <a:pPr algn="l">
              <a:lnSpc>
                <a:spcPct val="150000"/>
              </a:lnSpc>
            </a:pPr>
            <a:r>
              <a:rPr lang="en-US" altLang="zh-CN" b="1" dirty="0" smtClean="0">
                <a:solidFill>
                  <a:srgbClr val="0033CC"/>
                </a:solidFill>
                <a:effectLst/>
                <a:latin typeface="华文中宋" pitchFamily="2" charset="-122"/>
                <a:ea typeface="华文中宋" pitchFamily="2" charset="-122"/>
              </a:rPr>
              <a:t>1</a:t>
            </a:r>
            <a:r>
              <a:rPr lang="zh-CN" altLang="en-US" b="1" dirty="0" smtClean="0">
                <a:solidFill>
                  <a:srgbClr val="0033CC"/>
                </a:solidFill>
                <a:effectLst/>
                <a:latin typeface="华文中宋" pitchFamily="2" charset="-122"/>
                <a:ea typeface="华文中宋" pitchFamily="2" charset="-122"/>
              </a:rPr>
              <a:t>．研发单位</a:t>
            </a:r>
          </a:p>
          <a:p>
            <a:pPr algn="l">
              <a:lnSpc>
                <a:spcPct val="150000"/>
              </a:lnSpc>
            </a:pPr>
            <a:r>
              <a:rPr lang="zh-CN" altLang="en-US" b="1" dirty="0" smtClean="0">
                <a:solidFill>
                  <a:srgbClr val="0033CC"/>
                </a:solidFill>
                <a:effectLst/>
                <a:latin typeface="华文中宋" pitchFamily="2" charset="-122"/>
                <a:ea typeface="华文中宋" pitchFamily="2" charset="-122"/>
              </a:rPr>
              <a:t>美国马里兰州长城中文学校。</a:t>
            </a:r>
          </a:p>
          <a:p>
            <a:pPr algn="l">
              <a:lnSpc>
                <a:spcPct val="150000"/>
              </a:lnSpc>
            </a:pPr>
            <a:r>
              <a:rPr lang="zh-CN" altLang="en-US" b="1" dirty="0" smtClean="0">
                <a:solidFill>
                  <a:srgbClr val="0033CC"/>
                </a:solidFill>
                <a:effectLst/>
                <a:latin typeface="华文中宋" pitchFamily="2" charset="-122"/>
                <a:ea typeface="华文中宋" pitchFamily="2" charset="-122"/>
              </a:rPr>
              <a:t>中国湖南电子音像出版社有限责任公司。</a:t>
            </a:r>
          </a:p>
          <a:p>
            <a:pPr algn="l">
              <a:lnSpc>
                <a:spcPct val="150000"/>
              </a:lnSpc>
            </a:pPr>
            <a:r>
              <a:rPr lang="en-US" altLang="zh-CN" b="1" dirty="0" smtClean="0">
                <a:solidFill>
                  <a:srgbClr val="0033CC"/>
                </a:solidFill>
                <a:effectLst/>
                <a:latin typeface="华文中宋" pitchFamily="2" charset="-122"/>
                <a:ea typeface="华文中宋" pitchFamily="2" charset="-122"/>
              </a:rPr>
              <a:t>2</a:t>
            </a:r>
            <a:r>
              <a:rPr lang="zh-CN" altLang="en-US" b="1" dirty="0" smtClean="0">
                <a:solidFill>
                  <a:srgbClr val="0033CC"/>
                </a:solidFill>
                <a:effectLst/>
                <a:latin typeface="华文中宋" pitchFamily="2" charset="-122"/>
                <a:ea typeface="华文中宋" pitchFamily="2" charset="-122"/>
              </a:rPr>
              <a:t>．合作单位与个人</a:t>
            </a:r>
          </a:p>
          <a:p>
            <a:pPr algn="l">
              <a:lnSpc>
                <a:spcPct val="150000"/>
              </a:lnSpc>
            </a:pPr>
            <a:r>
              <a:rPr lang="zh-CN" altLang="en-US" b="1" dirty="0" smtClean="0">
                <a:solidFill>
                  <a:srgbClr val="0033CC"/>
                </a:solidFill>
                <a:effectLst/>
                <a:latin typeface="华文中宋" pitchFamily="2" charset="-122"/>
                <a:ea typeface="华文中宋" pitchFamily="2" charset="-122"/>
              </a:rPr>
              <a:t>陈青校长，中国珠海容闳学校。</a:t>
            </a:r>
          </a:p>
          <a:p>
            <a:pPr algn="l">
              <a:lnSpc>
                <a:spcPct val="150000"/>
              </a:lnSpc>
            </a:pPr>
            <a:r>
              <a:rPr lang="zh-CN" altLang="en-US" b="1" dirty="0" smtClean="0">
                <a:solidFill>
                  <a:srgbClr val="0033CC"/>
                </a:solidFill>
                <a:effectLst/>
                <a:latin typeface="华文中宋" pitchFamily="2" charset="-122"/>
                <a:ea typeface="华文中宋" pitchFamily="2" charset="-122"/>
              </a:rPr>
              <a:t>黄达校长，中国珠海荣泰小学。 </a:t>
            </a:r>
          </a:p>
          <a:p>
            <a:pPr algn="l">
              <a:lnSpc>
                <a:spcPct val="150000"/>
              </a:lnSpc>
            </a:pPr>
            <a:r>
              <a:rPr lang="zh-CN" altLang="en-US" b="1" dirty="0" smtClean="0">
                <a:solidFill>
                  <a:srgbClr val="0033CC"/>
                </a:solidFill>
                <a:effectLst/>
                <a:latin typeface="华文中宋" pitchFamily="2" charset="-122"/>
                <a:ea typeface="华文中宋" pitchFamily="2" charset="-122"/>
              </a:rPr>
              <a:t>刘涛女士，中国机械工业出版社高级编辑。　</a:t>
            </a:r>
          </a:p>
          <a:p>
            <a:pPr algn="l">
              <a:lnSpc>
                <a:spcPct val="150000"/>
              </a:lnSpc>
            </a:pPr>
            <a:r>
              <a:rPr lang="zh-CN" altLang="en-US" b="1" dirty="0" smtClean="0">
                <a:solidFill>
                  <a:srgbClr val="0033CC"/>
                </a:solidFill>
                <a:effectLst/>
                <a:latin typeface="华文中宋" pitchFamily="2" charset="-122"/>
                <a:ea typeface="华文中宋" pitchFamily="2" charset="-122"/>
              </a:rPr>
              <a:t>廉一兵先生，中国机械工业出版社</a:t>
            </a:r>
            <a:r>
              <a:rPr lang="en-US" b="1" dirty="0" smtClean="0">
                <a:solidFill>
                  <a:srgbClr val="0033CC"/>
                </a:solidFill>
                <a:effectLst/>
                <a:latin typeface="华文中宋" pitchFamily="2" charset="-122"/>
                <a:ea typeface="华文中宋" pitchFamily="2" charset="-122"/>
              </a:rPr>
              <a:t>goden-book.com　</a:t>
            </a:r>
            <a:r>
              <a:rPr lang="zh-CN" altLang="en-US" b="1" dirty="0" smtClean="0">
                <a:solidFill>
                  <a:srgbClr val="0033CC"/>
                </a:solidFill>
                <a:effectLst/>
                <a:latin typeface="华文中宋" pitchFamily="2" charset="-122"/>
                <a:ea typeface="华文中宋" pitchFamily="2" charset="-122"/>
              </a:rPr>
              <a:t>总经理。</a:t>
            </a:r>
          </a:p>
          <a:p>
            <a:pPr algn="l">
              <a:lnSpc>
                <a:spcPct val="150000"/>
              </a:lnSpc>
            </a:pPr>
            <a:r>
              <a:rPr lang="zh-CN" altLang="en-US" b="1" dirty="0" smtClean="0">
                <a:solidFill>
                  <a:srgbClr val="0033CC"/>
                </a:solidFill>
                <a:effectLst/>
                <a:latin typeface="华文中宋" pitchFamily="2" charset="-122"/>
                <a:ea typeface="华文中宋" pitchFamily="2" charset="-122"/>
              </a:rPr>
              <a:t>田桂娟女士，中国天津小学语文高级教师。</a:t>
            </a:r>
          </a:p>
          <a:p>
            <a:pPr algn="l">
              <a:lnSpc>
                <a:spcPct val="150000"/>
              </a:lnSpc>
            </a:pPr>
            <a:r>
              <a:rPr lang="en-US" b="1" dirty="0" smtClean="0">
                <a:solidFill>
                  <a:srgbClr val="0033CC"/>
                </a:solidFill>
                <a:effectLst/>
                <a:latin typeface="华文中宋" pitchFamily="2" charset="-122"/>
                <a:ea typeface="华文中宋" pitchFamily="2" charset="-122"/>
              </a:rPr>
              <a:t>Kevin Fu</a:t>
            </a:r>
            <a:r>
              <a:rPr lang="zh-CN" altLang="en-US" b="1" dirty="0" smtClean="0">
                <a:solidFill>
                  <a:srgbClr val="0033CC"/>
                </a:solidFill>
                <a:effectLst/>
                <a:latin typeface="华文中宋" pitchFamily="2" charset="-122"/>
                <a:ea typeface="华文中宋" pitchFamily="2" charset="-122"/>
              </a:rPr>
              <a:t>先生</a:t>
            </a:r>
            <a:r>
              <a:rPr lang="en-US" altLang="zh-CN" b="1" dirty="0" smtClean="0">
                <a:solidFill>
                  <a:srgbClr val="0033CC"/>
                </a:solidFill>
                <a:effectLst/>
                <a:latin typeface="华文中宋" pitchFamily="2" charset="-122"/>
                <a:ea typeface="华文中宋" pitchFamily="2" charset="-122"/>
              </a:rPr>
              <a:t>, </a:t>
            </a:r>
            <a:r>
              <a:rPr lang="en-US" b="1" dirty="0" smtClean="0">
                <a:solidFill>
                  <a:srgbClr val="0033CC"/>
                </a:solidFill>
                <a:effectLst/>
                <a:latin typeface="华文中宋" pitchFamily="2" charset="-122"/>
                <a:ea typeface="华文中宋" pitchFamily="2" charset="-122"/>
              </a:rPr>
              <a:t>Zhang Ying</a:t>
            </a:r>
            <a:r>
              <a:rPr lang="zh-CN" altLang="en-US" b="1" dirty="0" smtClean="0">
                <a:solidFill>
                  <a:srgbClr val="0033CC"/>
                </a:solidFill>
                <a:effectLst/>
                <a:latin typeface="华文中宋" pitchFamily="2" charset="-122"/>
                <a:ea typeface="华文中宋" pitchFamily="2" charset="-122"/>
              </a:rPr>
              <a:t>女士，加拿大 </a:t>
            </a:r>
            <a:r>
              <a:rPr lang="en-US" b="1" dirty="0" smtClean="0">
                <a:solidFill>
                  <a:srgbClr val="0033CC"/>
                </a:solidFill>
                <a:effectLst/>
                <a:latin typeface="华文中宋" pitchFamily="2" charset="-122"/>
                <a:ea typeface="华文中宋" pitchFamily="2" charset="-122"/>
              </a:rPr>
              <a:t>IDO Media Ltd </a:t>
            </a:r>
            <a:r>
              <a:rPr lang="zh-CN" altLang="en-US" b="1" dirty="0" smtClean="0">
                <a:solidFill>
                  <a:srgbClr val="0033CC"/>
                </a:solidFill>
                <a:effectLst/>
                <a:latin typeface="华文中宋" pitchFamily="2" charset="-122"/>
                <a:ea typeface="华文中宋" pitchFamily="2" charset="-122"/>
              </a:rPr>
              <a:t>公司</a:t>
            </a:r>
            <a:r>
              <a:rPr lang="en-US" altLang="zh-CN" b="1" dirty="0" smtClean="0">
                <a:solidFill>
                  <a:srgbClr val="0033CC"/>
                </a:solidFill>
                <a:effectLst/>
                <a:latin typeface="华文中宋" pitchFamily="2" charset="-122"/>
                <a:ea typeface="华文中宋" pitchFamily="2" charset="-122"/>
              </a:rPr>
              <a:t>. </a:t>
            </a:r>
          </a:p>
          <a:p>
            <a:pPr algn="l">
              <a:lnSpc>
                <a:spcPct val="150000"/>
              </a:lnSpc>
            </a:pPr>
            <a:r>
              <a:rPr lang="zh-CN" altLang="en-US" b="1" dirty="0" smtClean="0">
                <a:solidFill>
                  <a:srgbClr val="0033CC"/>
                </a:solidFill>
                <a:effectLst/>
                <a:latin typeface="华文中宋" pitchFamily="2" charset="-122"/>
                <a:ea typeface="华文中宋" pitchFamily="2" charset="-122"/>
              </a:rPr>
              <a:t>美国</a:t>
            </a:r>
            <a:r>
              <a:rPr lang="en-US" b="1" dirty="0" smtClean="0">
                <a:solidFill>
                  <a:srgbClr val="0033CC"/>
                </a:solidFill>
                <a:effectLst/>
                <a:latin typeface="华文中宋" pitchFamily="2" charset="-122"/>
                <a:ea typeface="华文中宋" pitchFamily="2" charset="-122"/>
              </a:rPr>
              <a:t>P&amp; Learn Press</a:t>
            </a:r>
            <a:r>
              <a:rPr lang="zh-CN" altLang="en-US" b="1" dirty="0" smtClean="0">
                <a:solidFill>
                  <a:srgbClr val="0033CC"/>
                </a:solidFill>
                <a:effectLst/>
                <a:latin typeface="华文中宋" pitchFamily="2" charset="-122"/>
                <a:ea typeface="华文中宋" pitchFamily="2" charset="-122"/>
              </a:rPr>
              <a:t>公司。</a:t>
            </a:r>
          </a:p>
          <a:p>
            <a:pPr algn="l">
              <a:lnSpc>
                <a:spcPct val="150000"/>
              </a:lnSpc>
            </a:pPr>
            <a:r>
              <a:rPr lang="en-US" altLang="zh-CN" b="1" dirty="0" smtClean="0">
                <a:solidFill>
                  <a:srgbClr val="0033CC"/>
                </a:solidFill>
                <a:effectLst/>
                <a:latin typeface="华文中宋" pitchFamily="2" charset="-122"/>
                <a:ea typeface="华文中宋" pitchFamily="2" charset="-122"/>
              </a:rPr>
              <a:t>3</a:t>
            </a:r>
            <a:r>
              <a:rPr lang="zh-CN" altLang="en-US" b="1" dirty="0" smtClean="0">
                <a:solidFill>
                  <a:srgbClr val="0033CC"/>
                </a:solidFill>
                <a:effectLst/>
                <a:latin typeface="华文中宋" pitchFamily="2" charset="-122"/>
                <a:ea typeface="华文中宋" pitchFamily="2" charset="-122"/>
              </a:rPr>
              <a:t>．教学顾问团队</a:t>
            </a:r>
          </a:p>
          <a:p>
            <a:pPr algn="l">
              <a:lnSpc>
                <a:spcPct val="150000"/>
              </a:lnSpc>
            </a:pPr>
            <a:r>
              <a:rPr lang="zh-CN" altLang="en-US" b="1" dirty="0" smtClean="0">
                <a:solidFill>
                  <a:srgbClr val="0033CC"/>
                </a:solidFill>
                <a:effectLst/>
                <a:latin typeface="华文中宋" pitchFamily="2" charset="-122"/>
                <a:ea typeface="华文中宋" pitchFamily="2" charset="-122"/>
              </a:rPr>
              <a:t>戴汝潜教授，中国中央教科所研究员。  </a:t>
            </a:r>
          </a:p>
          <a:p>
            <a:pPr algn="l">
              <a:lnSpc>
                <a:spcPct val="150000"/>
              </a:lnSpc>
            </a:pPr>
            <a:r>
              <a:rPr lang="zh-CN" altLang="en-US" b="1" dirty="0" smtClean="0">
                <a:solidFill>
                  <a:srgbClr val="0033CC"/>
                </a:solidFill>
                <a:effectLst/>
                <a:latin typeface="华文中宋" pitchFamily="2" charset="-122"/>
                <a:ea typeface="华文中宋" pitchFamily="2" charset="-122"/>
              </a:rPr>
              <a:t>田桂娟老师，中国天津小学语文高级教师。</a:t>
            </a:r>
          </a:p>
          <a:p>
            <a:pPr algn="l">
              <a:lnSpc>
                <a:spcPct val="150000"/>
              </a:lnSpc>
            </a:pPr>
            <a:r>
              <a:rPr lang="zh-CN" altLang="en-US" b="1" dirty="0" smtClean="0">
                <a:solidFill>
                  <a:srgbClr val="0033CC"/>
                </a:solidFill>
                <a:effectLst/>
                <a:latin typeface="华文中宋" pitchFamily="2" charset="-122"/>
                <a:ea typeface="华文中宋" pitchFamily="2" charset="-122"/>
              </a:rPr>
              <a:t>崔建新教授，天津南开大学中文系，美国马里兰大学孔子学院中方院长。</a:t>
            </a:r>
          </a:p>
          <a:p>
            <a:pPr algn="l">
              <a:lnSpc>
                <a:spcPct val="150000"/>
              </a:lnSpc>
            </a:pPr>
            <a:r>
              <a:rPr lang="zh-CN" altLang="en-US" b="1" dirty="0" smtClean="0">
                <a:solidFill>
                  <a:srgbClr val="0033CC"/>
                </a:solidFill>
                <a:effectLst/>
                <a:latin typeface="华文中宋" pitchFamily="2" charset="-122"/>
                <a:ea typeface="华文中宋" pitchFamily="2" charset="-122"/>
              </a:rPr>
              <a:t>王敏教授，美国马里兰大学教育学院认知心理学专家。</a:t>
            </a:r>
          </a:p>
          <a:p>
            <a:pPr algn="l"/>
            <a:endParaRPr lang="zh-CN" altLang="en-US" dirty="0">
              <a:solidFill>
                <a:srgbClr val="0033CC"/>
              </a:solidFill>
              <a:effectLst/>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pic>
        <p:nvPicPr>
          <p:cNvPr id="1026" name="Picture 2" descr="高效海外中文结构图_20121004"/>
          <p:cNvPicPr>
            <a:picLocks noChangeAspect="1" noChangeArrowheads="1"/>
          </p:cNvPicPr>
          <p:nvPr/>
        </p:nvPicPr>
        <p:blipFill>
          <a:blip r:embed="rId3" cstate="print"/>
          <a:srcRect/>
          <a:stretch>
            <a:fillRect/>
          </a:stretch>
        </p:blipFill>
        <p:spPr bwMode="auto">
          <a:xfrm>
            <a:off x="3983469" y="1274885"/>
            <a:ext cx="4984685" cy="3736731"/>
          </a:xfrm>
          <a:prstGeom prst="rect">
            <a:avLst/>
          </a:prstGeom>
          <a:noFill/>
          <a:ln w="9525">
            <a:noFill/>
            <a:miter lim="800000"/>
            <a:headEnd/>
            <a:tailEnd/>
          </a:ln>
        </p:spPr>
      </p:pic>
      <p:sp>
        <p:nvSpPr>
          <p:cNvPr id="7" name="TextBox 6"/>
          <p:cNvSpPr txBox="1"/>
          <p:nvPr/>
        </p:nvSpPr>
        <p:spPr>
          <a:xfrm>
            <a:off x="237393" y="1371597"/>
            <a:ext cx="3560884" cy="4524315"/>
          </a:xfrm>
          <a:prstGeom prst="rect">
            <a:avLst/>
          </a:prstGeom>
          <a:noFill/>
        </p:spPr>
        <p:txBody>
          <a:bodyPr wrap="square" rtlCol="0">
            <a:spAutoFit/>
          </a:bodyPr>
          <a:lstStyle/>
          <a:p>
            <a:pPr algn="l"/>
            <a:r>
              <a:rPr lang="zh-CN" altLang="en-US" sz="1600" b="1" dirty="0" smtClean="0">
                <a:solidFill>
                  <a:srgbClr val="0033CC"/>
                </a:solidFill>
                <a:effectLst/>
                <a:latin typeface="华文中宋" pitchFamily="2" charset="-122"/>
                <a:ea typeface="华文中宋" pitchFamily="2" charset="-122"/>
              </a:rPr>
              <a:t>教学目标：</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dirty="0" smtClean="0">
                <a:solidFill>
                  <a:srgbClr val="0033CC"/>
                </a:solidFill>
                <a:effectLst/>
                <a:latin typeface="华文中宋" pitchFamily="2" charset="-122"/>
                <a:ea typeface="华文中宋" pitchFamily="2" charset="-122"/>
              </a:rPr>
              <a:t>阅读与交流。</a:t>
            </a:r>
          </a:p>
          <a:p>
            <a:pPr algn="l"/>
            <a:r>
              <a:rPr lang="zh-CN" altLang="en-US" sz="1600" b="1" dirty="0" smtClean="0">
                <a:solidFill>
                  <a:srgbClr val="0033CC"/>
                </a:solidFill>
                <a:effectLst/>
                <a:latin typeface="华文中宋" pitchFamily="2" charset="-122"/>
                <a:ea typeface="华文中宋" pitchFamily="2" charset="-122"/>
              </a:rPr>
              <a:t>教学内容：</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u="sng" dirty="0" smtClean="0">
                <a:solidFill>
                  <a:srgbClr val="0033CC"/>
                </a:solidFill>
                <a:effectLst/>
                <a:latin typeface="华文中宋" pitchFamily="2" charset="-122"/>
                <a:ea typeface="华文中宋" pitchFamily="2" charset="-122"/>
              </a:rPr>
              <a:t>韵文识字部分：</a:t>
            </a:r>
            <a:r>
              <a:rPr lang="en-US" sz="1600" dirty="0" smtClean="0">
                <a:solidFill>
                  <a:srgbClr val="0033CC"/>
                </a:solidFill>
                <a:effectLst/>
                <a:latin typeface="华文中宋" pitchFamily="2" charset="-122"/>
                <a:ea typeface="华文中宋" pitchFamily="2" charset="-122"/>
              </a:rPr>
              <a:t>119</a:t>
            </a:r>
            <a:r>
              <a:rPr lang="zh-CN" altLang="en-US" sz="1600" dirty="0" smtClean="0">
                <a:solidFill>
                  <a:srgbClr val="0033CC"/>
                </a:solidFill>
                <a:effectLst/>
                <a:latin typeface="华文中宋" pitchFamily="2" charset="-122"/>
                <a:ea typeface="华文中宋" pitchFamily="2" charset="-122"/>
              </a:rPr>
              <a:t>篇的经典中华精粹的诗句与儿歌。</a:t>
            </a:r>
          </a:p>
          <a:p>
            <a:pPr algn="l"/>
            <a:r>
              <a:rPr lang="zh-CN" altLang="en-US" sz="1600" u="sng" dirty="0" smtClean="0">
                <a:solidFill>
                  <a:srgbClr val="0033CC"/>
                </a:solidFill>
                <a:effectLst/>
                <a:latin typeface="华文中宋" pitchFamily="2" charset="-122"/>
                <a:ea typeface="华文中宋" pitchFamily="2" charset="-122"/>
              </a:rPr>
              <a:t>聆听阅读部分：</a:t>
            </a:r>
            <a:r>
              <a:rPr lang="zh-CN" altLang="en-US" sz="1600" dirty="0" smtClean="0">
                <a:solidFill>
                  <a:srgbClr val="0033CC"/>
                </a:solidFill>
                <a:effectLst/>
                <a:latin typeface="华文中宋" pitchFamily="2" charset="-122"/>
                <a:ea typeface="华文中宋" pitchFamily="2" charset="-122"/>
              </a:rPr>
              <a:t>共有</a:t>
            </a:r>
            <a:r>
              <a:rPr lang="en-US" sz="1600" dirty="0" smtClean="0">
                <a:solidFill>
                  <a:srgbClr val="0033CC"/>
                </a:solidFill>
                <a:effectLst/>
                <a:latin typeface="华文中宋" pitchFamily="2" charset="-122"/>
                <a:ea typeface="华文中宋" pitchFamily="2" charset="-122"/>
              </a:rPr>
              <a:t>300</a:t>
            </a:r>
            <a:r>
              <a:rPr lang="zh-CN" altLang="en-US" sz="1600" dirty="0" smtClean="0">
                <a:solidFill>
                  <a:srgbClr val="0033CC"/>
                </a:solidFill>
                <a:effectLst/>
                <a:latin typeface="华文中宋" pitchFamily="2" charset="-122"/>
                <a:ea typeface="华文中宋" pitchFamily="2" charset="-122"/>
              </a:rPr>
              <a:t>个分级聆听阅读文章。充足的动漫和音响输入效果，建立语感和背景知识的必要环境。</a:t>
            </a:r>
          </a:p>
          <a:p>
            <a:pPr algn="l"/>
            <a:r>
              <a:rPr lang="zh-CN" altLang="en-US" sz="1600" u="sng" dirty="0" smtClean="0">
                <a:solidFill>
                  <a:srgbClr val="0033CC"/>
                </a:solidFill>
                <a:effectLst/>
                <a:latin typeface="华文中宋" pitchFamily="2" charset="-122"/>
                <a:ea typeface="华文中宋" pitchFamily="2" charset="-122"/>
              </a:rPr>
              <a:t>阅读教学部分：</a:t>
            </a:r>
            <a:r>
              <a:rPr lang="zh-CN" altLang="en-US" sz="1600" dirty="0" smtClean="0">
                <a:solidFill>
                  <a:srgbClr val="0033CC"/>
                </a:solidFill>
                <a:effectLst/>
                <a:latin typeface="华文中宋" pitchFamily="2" charset="-122"/>
                <a:ea typeface="华文中宋" pitchFamily="2" charset="-122"/>
              </a:rPr>
              <a:t>共有</a:t>
            </a:r>
            <a:r>
              <a:rPr lang="en-US" sz="1600" dirty="0" smtClean="0">
                <a:solidFill>
                  <a:srgbClr val="0033CC"/>
                </a:solidFill>
                <a:effectLst/>
                <a:latin typeface="华文中宋" pitchFamily="2" charset="-122"/>
                <a:ea typeface="华文中宋" pitchFamily="2" charset="-122"/>
              </a:rPr>
              <a:t>400</a:t>
            </a:r>
            <a:r>
              <a:rPr lang="zh-CN" altLang="en-US" sz="1600" dirty="0" smtClean="0">
                <a:solidFill>
                  <a:srgbClr val="0033CC"/>
                </a:solidFill>
                <a:effectLst/>
                <a:latin typeface="华文中宋" pitchFamily="2" charset="-122"/>
                <a:ea typeface="华文中宋" pitchFamily="2" charset="-122"/>
              </a:rPr>
              <a:t>篇经典文章，完成阅读的三大级别的六个能力的分级训练</a:t>
            </a:r>
          </a:p>
          <a:p>
            <a:pPr algn="l"/>
            <a:r>
              <a:rPr lang="zh-CN" altLang="en-US" sz="1600" b="1" dirty="0" smtClean="0">
                <a:solidFill>
                  <a:srgbClr val="0033CC"/>
                </a:solidFill>
                <a:effectLst/>
                <a:latin typeface="华文中宋" pitchFamily="2" charset="-122"/>
                <a:ea typeface="华文中宋" pitchFamily="2" charset="-122"/>
              </a:rPr>
              <a:t>教学方法</a:t>
            </a:r>
            <a:r>
              <a:rPr lang="zh-CN" altLang="en-US" sz="1600" dirty="0" smtClean="0">
                <a:solidFill>
                  <a:srgbClr val="0033CC"/>
                </a:solidFill>
                <a:effectLst/>
                <a:latin typeface="华文中宋" pitchFamily="2" charset="-122"/>
                <a:ea typeface="华文中宋" pitchFamily="2" charset="-122"/>
              </a:rPr>
              <a:t>：</a:t>
            </a:r>
          </a:p>
          <a:p>
            <a:pPr algn="l"/>
            <a:r>
              <a:rPr lang="zh-CN" altLang="en-US" sz="1600" dirty="0" smtClean="0">
                <a:solidFill>
                  <a:srgbClr val="0033CC"/>
                </a:solidFill>
                <a:effectLst/>
                <a:latin typeface="华文中宋" pitchFamily="2" charset="-122"/>
                <a:ea typeface="华文中宋" pitchFamily="2" charset="-122"/>
              </a:rPr>
              <a:t>总体设计，教材设计，教学法和语言测试起贯穿整个的教学活动之中</a:t>
            </a:r>
          </a:p>
          <a:p>
            <a:pPr algn="l"/>
            <a:r>
              <a:rPr lang="zh-CN" altLang="en-US" sz="1600" b="1" dirty="0" smtClean="0">
                <a:solidFill>
                  <a:srgbClr val="0033CC"/>
                </a:solidFill>
                <a:effectLst/>
                <a:latin typeface="华文中宋" pitchFamily="2" charset="-122"/>
                <a:ea typeface="华文中宋" pitchFamily="2" charset="-122"/>
              </a:rPr>
              <a:t>理论支持：</a:t>
            </a:r>
            <a:endParaRPr lang="zh-CN" altLang="en-US" sz="1600" dirty="0" smtClean="0">
              <a:solidFill>
                <a:srgbClr val="0033CC"/>
              </a:solidFill>
              <a:effectLst/>
              <a:latin typeface="华文中宋" pitchFamily="2" charset="-122"/>
              <a:ea typeface="华文中宋" pitchFamily="2" charset="-122"/>
            </a:endParaRPr>
          </a:p>
          <a:p>
            <a:pPr algn="l"/>
            <a:r>
              <a:rPr lang="zh-CN" altLang="en-US" sz="1600" dirty="0" smtClean="0">
                <a:solidFill>
                  <a:srgbClr val="0033CC"/>
                </a:solidFill>
                <a:effectLst/>
                <a:latin typeface="华文中宋" pitchFamily="2" charset="-122"/>
                <a:ea typeface="华文中宋" pitchFamily="2" charset="-122"/>
              </a:rPr>
              <a:t>是基于三大理论与教学活动的四个部分来展开的。语言学，教育学和心理学理论，第二语言的习得理论。</a:t>
            </a:r>
            <a:endParaRPr lang="zh-CN" altLang="en-US" sz="1600" dirty="0">
              <a:solidFill>
                <a:srgbClr val="0033CC"/>
              </a:solidFill>
              <a:effectLst/>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8" name="TextBox 7"/>
          <p:cNvSpPr txBox="1"/>
          <p:nvPr/>
        </p:nvSpPr>
        <p:spPr>
          <a:xfrm>
            <a:off x="464173" y="4950372"/>
            <a:ext cx="8495188" cy="1477328"/>
          </a:xfrm>
          <a:prstGeom prst="rect">
            <a:avLst/>
          </a:prstGeom>
          <a:noFill/>
        </p:spPr>
        <p:txBody>
          <a:bodyPr wrap="square" rtlCol="0">
            <a:spAutoFit/>
          </a:bodyPr>
          <a:lstStyle/>
          <a:p>
            <a:pPr algn="l"/>
            <a:r>
              <a:rPr lang="zh-CN" altLang="en-US" sz="1800" dirty="0" smtClean="0">
                <a:solidFill>
                  <a:srgbClr val="0033CC"/>
                </a:solidFill>
                <a:effectLst/>
                <a:latin typeface="华文中宋" pitchFamily="2" charset="-122"/>
                <a:ea typeface="华文中宋" pitchFamily="2" charset="-122"/>
              </a:rPr>
              <a:t>韵文识字教学，中国蒙学历史最科学的一个方法之一。</a:t>
            </a:r>
          </a:p>
          <a:p>
            <a:pPr algn="l"/>
            <a:r>
              <a:rPr lang="zh-CN" altLang="en-US" sz="1800" dirty="0" smtClean="0">
                <a:solidFill>
                  <a:srgbClr val="0033CC"/>
                </a:solidFill>
                <a:effectLst/>
                <a:latin typeface="华文中宋" pitchFamily="2" charset="-122"/>
                <a:ea typeface="华文中宋" pitchFamily="2" charset="-122"/>
              </a:rPr>
              <a:t>当代中国大陆的小学语文识字阶段，大量的恢复和使用韵文识字教学方法。</a:t>
            </a:r>
          </a:p>
          <a:p>
            <a:pPr algn="l"/>
            <a:r>
              <a:rPr lang="zh-CN" altLang="en-US" sz="1800" dirty="0" smtClean="0">
                <a:solidFill>
                  <a:srgbClr val="0033CC"/>
                </a:solidFill>
                <a:effectLst/>
                <a:latin typeface="华文中宋" pitchFamily="2" charset="-122"/>
                <a:ea typeface="华文中宋" pitchFamily="2" charset="-122"/>
              </a:rPr>
              <a:t>整体记忆的效果比分散记忆的效果强。符合儿童阶段认知心理学。　</a:t>
            </a:r>
          </a:p>
          <a:p>
            <a:pPr algn="l"/>
            <a:r>
              <a:rPr lang="zh-CN" altLang="en-US" sz="1800" dirty="0" smtClean="0">
                <a:solidFill>
                  <a:srgbClr val="0033CC"/>
                </a:solidFill>
                <a:effectLst/>
                <a:latin typeface="华文中宋" pitchFamily="2" charset="-122"/>
                <a:ea typeface="华文中宋" pitchFamily="2" charset="-122"/>
              </a:rPr>
              <a:t>兴趣各式各样学习操作，例如，背诵、朗读、游戏、字卡等。</a:t>
            </a:r>
          </a:p>
          <a:p>
            <a:pPr algn="l"/>
            <a:r>
              <a:rPr lang="zh-CN" altLang="en-US" sz="1800" dirty="0" smtClean="0">
                <a:solidFill>
                  <a:srgbClr val="0033CC"/>
                </a:solidFill>
                <a:effectLst/>
                <a:latin typeface="华文中宋" pitchFamily="2" charset="-122"/>
                <a:ea typeface="华文中宋" pitchFamily="2" charset="-122"/>
              </a:rPr>
              <a:t>“背诵输入”，是将显性语言知识转化为隐性语言知识极为重要的手段。</a:t>
            </a:r>
            <a:endParaRPr lang="zh-CN" altLang="en-US" sz="1800" dirty="0">
              <a:solidFill>
                <a:srgbClr val="0033CC"/>
              </a:solidFill>
              <a:effectLst/>
              <a:latin typeface="华文中宋" pitchFamily="2" charset="-122"/>
              <a:ea typeface="华文中宋" pitchFamily="2" charset="-122"/>
            </a:endParaRPr>
          </a:p>
        </p:txBody>
      </p:sp>
    </p:spTree>
    <p:controls>
      <p:control spid="1026" name="ShockwaveFlash1" r:id="rId2" imgW="4773954" imgH="3561905"/>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pic>
        <p:nvPicPr>
          <p:cNvPr id="20482" name="Picture 2" descr="D:\Backup\桌面\新建文件夹 (4)\1.png"/>
          <p:cNvPicPr>
            <a:picLocks noChangeAspect="1" noChangeArrowheads="1"/>
          </p:cNvPicPr>
          <p:nvPr/>
        </p:nvPicPr>
        <p:blipFill>
          <a:blip r:embed="rId3" cstate="print"/>
          <a:srcRect/>
          <a:stretch>
            <a:fillRect/>
          </a:stretch>
        </p:blipFill>
        <p:spPr bwMode="auto">
          <a:xfrm>
            <a:off x="2010235" y="2362912"/>
            <a:ext cx="4997235" cy="3747926"/>
          </a:xfrm>
          <a:prstGeom prst="rect">
            <a:avLst/>
          </a:prstGeom>
          <a:noFill/>
        </p:spPr>
      </p:pic>
      <p:sp>
        <p:nvSpPr>
          <p:cNvPr id="9" name="Rectangle 5"/>
          <p:cNvSpPr txBox="1">
            <a:spLocks noChangeArrowheads="1"/>
          </p:cNvSpPr>
          <p:nvPr/>
        </p:nvSpPr>
        <p:spPr bwMode="auto">
          <a:xfrm>
            <a:off x="1030898" y="1099526"/>
            <a:ext cx="6553200" cy="11337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u"/>
              <a:tabLst/>
              <a:defRPr/>
            </a:pPr>
            <a:r>
              <a:rPr kumimoji="0" lang="en-US" altLang="zh-CN" sz="2000" b="1" i="0" u="none" strike="noStrike" kern="0" cap="none" spc="0" normalizeH="0" baseline="0" noProof="0" dirty="0" smtClean="0">
                <a:ln>
                  <a:noFill/>
                </a:ln>
                <a:solidFill>
                  <a:schemeClr val="folHlink"/>
                </a:solidFill>
                <a:effectLst/>
                <a:uLnTx/>
                <a:uFillTx/>
                <a:latin typeface="+mn-lt"/>
                <a:ea typeface="+mn-ea"/>
                <a:cs typeface="+mn-cs"/>
              </a:rPr>
              <a:t>《</a:t>
            </a:r>
            <a:r>
              <a:rPr kumimoji="0" lang="zh-CN" altLang="en-US" sz="2000" b="1" i="0" u="none" strike="noStrike" kern="0" cap="none" spc="0" normalizeH="0" baseline="0" noProof="0" dirty="0" smtClean="0">
                <a:ln>
                  <a:noFill/>
                </a:ln>
                <a:solidFill>
                  <a:schemeClr val="folHlink"/>
                </a:solidFill>
                <a:effectLst/>
                <a:uLnTx/>
                <a:uFillTx/>
                <a:latin typeface="+mn-lt"/>
                <a:ea typeface="+mn-ea"/>
                <a:cs typeface="+mn-cs"/>
              </a:rPr>
              <a:t>多媒体练习光盘</a:t>
            </a:r>
            <a:r>
              <a:rPr kumimoji="0" lang="en-US" altLang="zh-CN" sz="2000" b="1" i="0" u="none" strike="noStrike" kern="0" cap="none" spc="0" normalizeH="0" baseline="0" noProof="0" dirty="0" smtClean="0">
                <a:ln>
                  <a:noFill/>
                </a:ln>
                <a:solidFill>
                  <a:schemeClr val="folHlink"/>
                </a:solidFill>
                <a:effectLst/>
                <a:uLnTx/>
                <a:uFillTx/>
                <a:latin typeface="+mn-lt"/>
                <a:ea typeface="+mn-ea"/>
                <a:cs typeface="+mn-cs"/>
              </a:rPr>
              <a:t>》</a:t>
            </a:r>
            <a:r>
              <a:rPr kumimoji="0" lang="zh-CN" altLang="en-US" sz="2000" b="1" i="0" u="none" strike="noStrike" kern="0" cap="none" spc="0" normalizeH="0" baseline="0" noProof="0" dirty="0" smtClean="0">
                <a:ln>
                  <a:noFill/>
                </a:ln>
                <a:solidFill>
                  <a:schemeClr val="folHlink"/>
                </a:solidFill>
                <a:effectLst/>
                <a:uLnTx/>
                <a:uFillTx/>
                <a:latin typeface="+mn-lt"/>
                <a:ea typeface="+mn-ea"/>
                <a:cs typeface="+mn-cs"/>
              </a:rPr>
              <a:t>其结构包括：　</a:t>
            </a: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chemeClr val="tx1"/>
                </a:solidFill>
                <a:effectLst/>
                <a:uLnTx/>
                <a:uFillTx/>
                <a:latin typeface="+mn-lt"/>
              </a:rPr>
              <a:t>任选目录</a:t>
            </a:r>
            <a:endParaRPr kumimoji="0" lang="en-US" altLang="zh-CN"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chemeClr val="tx1"/>
                </a:solidFill>
                <a:effectLst/>
                <a:uLnTx/>
                <a:uFillTx/>
                <a:latin typeface="+mn-lt"/>
              </a:rPr>
              <a:t>课后目录</a:t>
            </a:r>
            <a:endParaRPr kumimoji="0" lang="en-US" altLang="zh-CN"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endParaRPr kumimoji="0" lang="en-US" altLang="zh-CN" sz="1800" b="0" i="0" u="none" strike="noStrike" kern="0" cap="none" spc="0" normalizeH="0" baseline="0" noProof="0" dirty="0">
              <a:ln>
                <a:noFill/>
              </a:ln>
              <a:solidFill>
                <a:schemeClr val="tx1"/>
              </a:solidFill>
              <a:effectLst/>
              <a:uLnTx/>
              <a:uFillTx/>
              <a:latin typeface="+mn-lt"/>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pic>
        <p:nvPicPr>
          <p:cNvPr id="20483" name="Picture 3" descr="D:\Backup\桌面\新建文件夹 (4)\2.png"/>
          <p:cNvPicPr>
            <a:picLocks noChangeAspect="1" noChangeArrowheads="1"/>
          </p:cNvPicPr>
          <p:nvPr/>
        </p:nvPicPr>
        <p:blipFill>
          <a:blip r:embed="rId3" cstate="print"/>
          <a:srcRect/>
          <a:stretch>
            <a:fillRect/>
          </a:stretch>
        </p:blipFill>
        <p:spPr bwMode="auto">
          <a:xfrm>
            <a:off x="2008800" y="2361600"/>
            <a:ext cx="4996800" cy="3747600"/>
          </a:xfrm>
          <a:prstGeom prst="rect">
            <a:avLst/>
          </a:prstGeom>
          <a:noFill/>
        </p:spPr>
      </p:pic>
      <p:sp>
        <p:nvSpPr>
          <p:cNvPr id="7" name="Rectangle 5"/>
          <p:cNvSpPr txBox="1">
            <a:spLocks noChangeArrowheads="1"/>
          </p:cNvSpPr>
          <p:nvPr/>
        </p:nvSpPr>
        <p:spPr bwMode="auto">
          <a:xfrm>
            <a:off x="1029600" y="1098000"/>
            <a:ext cx="6553200" cy="11337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u"/>
              <a:tabLst/>
              <a:defRPr/>
            </a:pPr>
            <a:r>
              <a:rPr kumimoji="0" lang="zh-CN" altLang="en-US" sz="2000" b="1" i="0" u="none" strike="noStrike" kern="0" cap="none" spc="0" normalizeH="0" baseline="0" noProof="0" dirty="0" smtClean="0">
                <a:ln>
                  <a:noFill/>
                </a:ln>
                <a:solidFill>
                  <a:schemeClr val="folHlink"/>
                </a:solidFill>
                <a:effectLst/>
                <a:uLnTx/>
                <a:uFillTx/>
                <a:latin typeface="华文中宋" pitchFamily="2" charset="-122"/>
                <a:ea typeface="华文中宋" pitchFamily="2" charset="-122"/>
              </a:rPr>
              <a:t>“任选目录”内容：　</a:t>
            </a: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r>
              <a:rPr kumimoji="0" lang="zh-CN" altLang="en-US" sz="1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rPr>
              <a:t>老师和学生选择任何内容，供课堂教学与课后使用。</a:t>
            </a:r>
            <a:endParaRPr kumimoji="0" lang="en-US" altLang="zh-CN" sz="1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endParaRPr>
          </a:p>
          <a:p>
            <a:pPr marL="742950" marR="0" lvl="1" indent="-285750" algn="l" defTabSz="914400" rtl="0" eaLnBrk="1" fontAlgn="base" latinLnBrk="0" hangingPunct="1">
              <a:lnSpc>
                <a:spcPct val="100000"/>
              </a:lnSpc>
              <a:spcBef>
                <a:spcPct val="20000"/>
              </a:spcBef>
              <a:spcAft>
                <a:spcPct val="0"/>
              </a:spcAft>
              <a:buClr>
                <a:schemeClr val="accent1"/>
              </a:buClr>
              <a:buSzPct val="60000"/>
              <a:buFont typeface="Wingdings" pitchFamily="2" charset="2"/>
              <a:buChar char="n"/>
              <a:tabLst/>
              <a:defRPr/>
            </a:pPr>
            <a:endParaRPr kumimoji="0" lang="en-US" altLang="zh-CN" sz="1800" b="0" i="0" u="none" strike="noStrike" kern="0" cap="none" spc="0" normalizeH="0" baseline="0" noProof="0" dirty="0">
              <a:ln>
                <a:noFill/>
              </a:ln>
              <a:solidFill>
                <a:schemeClr val="tx1"/>
              </a:solidFill>
              <a:effectLst/>
              <a:uLnTx/>
              <a:uFillTx/>
              <a:latin typeface="+mn-lt"/>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58373" name="Rectangle 5"/>
          <p:cNvSpPr>
            <a:spLocks noGrp="1" noChangeArrowheads="1"/>
          </p:cNvSpPr>
          <p:nvPr>
            <p:ph type="body" idx="1"/>
          </p:nvPr>
        </p:nvSpPr>
        <p:spPr>
          <a:xfrm>
            <a:off x="1029600" y="1098000"/>
            <a:ext cx="6553200" cy="1566069"/>
          </a:xfrm>
          <a:noFill/>
          <a:ln/>
        </p:spPr>
        <p:txBody>
          <a:bodyPr/>
          <a:lstStyle/>
          <a:p>
            <a:r>
              <a:rPr lang="en-US" altLang="zh-CN" dirty="0" smtClean="0">
                <a:latin typeface="华文中宋" pitchFamily="2" charset="-122"/>
                <a:ea typeface="华文中宋" pitchFamily="2" charset="-122"/>
              </a:rPr>
              <a:t>“</a:t>
            </a:r>
            <a:r>
              <a:rPr lang="zh-CN" altLang="en-US" dirty="0" smtClean="0">
                <a:latin typeface="华文中宋" pitchFamily="2" charset="-122"/>
                <a:ea typeface="华文中宋" pitchFamily="2" charset="-122"/>
              </a:rPr>
              <a:t>课后目录”内容：　</a:t>
            </a:r>
          </a:p>
          <a:p>
            <a:pPr lvl="1"/>
            <a:r>
              <a:rPr lang="zh-CN" altLang="en-US" dirty="0" smtClean="0">
                <a:latin typeface="华文中宋" pitchFamily="2" charset="-122"/>
                <a:ea typeface="华文中宋" pitchFamily="2" charset="-122"/>
              </a:rPr>
              <a:t>每周五次</a:t>
            </a:r>
            <a:r>
              <a:rPr lang="en-US" dirty="0" smtClean="0">
                <a:latin typeface="华文中宋" pitchFamily="2" charset="-122"/>
                <a:ea typeface="华文中宋" pitchFamily="2" charset="-122"/>
              </a:rPr>
              <a:t>,</a:t>
            </a:r>
            <a:r>
              <a:rPr lang="zh-CN" altLang="en-US" dirty="0" smtClean="0">
                <a:latin typeface="华文中宋" pitchFamily="2" charset="-122"/>
                <a:ea typeface="华文中宋" pitchFamily="2" charset="-122"/>
              </a:rPr>
              <a:t>周一至周五。 </a:t>
            </a:r>
            <a:endParaRPr lang="en-US" altLang="zh-CN" dirty="0" smtClean="0">
              <a:latin typeface="华文中宋" pitchFamily="2" charset="-122"/>
              <a:ea typeface="华文中宋" pitchFamily="2" charset="-122"/>
            </a:endParaRPr>
          </a:p>
          <a:p>
            <a:pPr lvl="1"/>
            <a:r>
              <a:rPr lang="zh-CN" altLang="en-US" dirty="0" smtClean="0">
                <a:latin typeface="华文中宋" pitchFamily="2" charset="-122"/>
                <a:ea typeface="华文中宋" pitchFamily="2" charset="-122"/>
              </a:rPr>
              <a:t>每天的游戏训练不重复，每周各种练习训练出现两次。</a:t>
            </a:r>
            <a:endParaRPr lang="en-US" altLang="zh-CN" dirty="0" smtClean="0">
              <a:latin typeface="华文中宋" pitchFamily="2" charset="-122"/>
              <a:ea typeface="华文中宋" pitchFamily="2" charset="-122"/>
            </a:endParaRPr>
          </a:p>
          <a:p>
            <a:pPr lvl="1"/>
            <a:r>
              <a:rPr lang="zh-CN" altLang="en-US" dirty="0" smtClean="0">
                <a:latin typeface="华文中宋" pitchFamily="2" charset="-122"/>
                <a:ea typeface="华文中宋" pitchFamily="2" charset="-122"/>
              </a:rPr>
              <a:t>每天记录光盘给出的“完成码”。</a:t>
            </a:r>
            <a:endParaRPr lang="en-US" altLang="zh-CN" dirty="0">
              <a:latin typeface="华文中宋" pitchFamily="2" charset="-122"/>
              <a:ea typeface="华文中宋" pitchFamily="2" charset="-122"/>
            </a:endParaRPr>
          </a:p>
        </p:txBody>
      </p:sp>
      <p:pic>
        <p:nvPicPr>
          <p:cNvPr id="5" name="Picture 4" descr="D:\Backup\桌面\新建文件夹 (4)\3.png"/>
          <p:cNvPicPr>
            <a:picLocks noChangeAspect="1" noChangeArrowheads="1"/>
          </p:cNvPicPr>
          <p:nvPr/>
        </p:nvPicPr>
        <p:blipFill>
          <a:blip r:embed="rId3" cstate="print"/>
          <a:srcRect/>
          <a:stretch>
            <a:fillRect/>
          </a:stretch>
        </p:blipFill>
        <p:spPr bwMode="auto">
          <a:xfrm>
            <a:off x="2008800" y="2669320"/>
            <a:ext cx="4996800" cy="3747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58373" name="Rectangle 5"/>
          <p:cNvSpPr>
            <a:spLocks noGrp="1" noChangeArrowheads="1"/>
          </p:cNvSpPr>
          <p:nvPr>
            <p:ph type="body" idx="1"/>
          </p:nvPr>
        </p:nvSpPr>
        <p:spPr>
          <a:xfrm>
            <a:off x="247083" y="4650091"/>
            <a:ext cx="7824254" cy="2128777"/>
          </a:xfrm>
          <a:noFill/>
          <a:ln/>
        </p:spPr>
        <p:txBody>
          <a:bodyPr/>
          <a:lstStyle/>
          <a:p>
            <a:r>
              <a:rPr lang="zh-CN" altLang="en-US" dirty="0" smtClean="0">
                <a:latin typeface="华文中宋" pitchFamily="2" charset="-122"/>
                <a:ea typeface="华文中宋" pitchFamily="2" charset="-122"/>
              </a:rPr>
              <a:t>“任选目录”介绍：　</a:t>
            </a:r>
          </a:p>
          <a:p>
            <a:pPr lvl="1"/>
            <a:r>
              <a:rPr lang="zh-CN" altLang="en-US" dirty="0" smtClean="0">
                <a:solidFill>
                  <a:srgbClr val="0033CC"/>
                </a:solidFill>
                <a:latin typeface="华文中宋" pitchFamily="2" charset="-122"/>
                <a:ea typeface="华文中宋" pitchFamily="2" charset="-122"/>
              </a:rPr>
              <a:t>“课文朗读”，“欣赏”，“写字”，“读词”，“注音”，“生字  </a:t>
            </a:r>
            <a:r>
              <a:rPr lang="en-US" altLang="zh-CN" dirty="0" smtClean="0">
                <a:solidFill>
                  <a:srgbClr val="0033CC"/>
                </a:solidFill>
                <a:latin typeface="华文中宋" pitchFamily="2" charset="-122"/>
                <a:ea typeface="华文中宋" pitchFamily="2" charset="-122"/>
              </a:rPr>
              <a:t/>
            </a:r>
            <a:br>
              <a:rPr lang="en-US" altLang="zh-CN" dirty="0" smtClean="0">
                <a:solidFill>
                  <a:srgbClr val="0033CC"/>
                </a:solidFill>
                <a:latin typeface="华文中宋" pitchFamily="2" charset="-122"/>
                <a:ea typeface="华文中宋" pitchFamily="2" charset="-122"/>
              </a:rPr>
            </a:br>
            <a:r>
              <a:rPr lang="zh-CN" altLang="en-US" dirty="0" smtClean="0">
                <a:solidFill>
                  <a:srgbClr val="0033CC"/>
                </a:solidFill>
                <a:latin typeface="华文中宋" pitchFamily="2" charset="-122"/>
                <a:ea typeface="华文中宋" pitchFamily="2" charset="-122"/>
              </a:rPr>
              <a:t>卡”，“聆听阅读”及六种不同的“练习”等多媒体教学。</a:t>
            </a:r>
            <a:endParaRPr lang="en-US" altLang="zh-CN" dirty="0" smtClean="0">
              <a:solidFill>
                <a:srgbClr val="0033CC"/>
              </a:solidFill>
              <a:latin typeface="华文中宋" pitchFamily="2" charset="-122"/>
              <a:ea typeface="华文中宋" pitchFamily="2" charset="-122"/>
            </a:endParaRPr>
          </a:p>
          <a:p>
            <a:pPr lvl="1"/>
            <a:r>
              <a:rPr lang="zh-CN" altLang="en-US" dirty="0" smtClean="0">
                <a:solidFill>
                  <a:srgbClr val="0033CC"/>
                </a:solidFill>
                <a:latin typeface="华文中宋" pitchFamily="2" charset="-122"/>
                <a:ea typeface="华文中宋" pitchFamily="2" charset="-122"/>
              </a:rPr>
              <a:t>“韵文识字教学八步法”与多媒体结合进行教学操作。</a:t>
            </a:r>
            <a:endParaRPr lang="en-US" altLang="zh-CN" dirty="0" smtClean="0">
              <a:solidFill>
                <a:srgbClr val="0033CC"/>
              </a:solidFill>
              <a:latin typeface="华文中宋" pitchFamily="2" charset="-122"/>
              <a:ea typeface="华文中宋" pitchFamily="2" charset="-122"/>
            </a:endParaRPr>
          </a:p>
          <a:p>
            <a:pPr lvl="1"/>
            <a:r>
              <a:rPr lang="zh-CN" altLang="en-US" dirty="0" smtClean="0">
                <a:solidFill>
                  <a:srgbClr val="0033CC"/>
                </a:solidFill>
                <a:latin typeface="华文中宋" pitchFamily="2" charset="-122"/>
                <a:ea typeface="华文中宋" pitchFamily="2" charset="-122"/>
              </a:rPr>
              <a:t>达到“感悟、模仿”的教学过程。</a:t>
            </a:r>
            <a:endParaRPr lang="en-US" altLang="zh-CN" dirty="0" smtClean="0">
              <a:solidFill>
                <a:srgbClr val="0033CC"/>
              </a:solidFill>
              <a:latin typeface="华文中宋" pitchFamily="2" charset="-122"/>
              <a:ea typeface="华文中宋" pitchFamily="2" charset="-122"/>
            </a:endParaRPr>
          </a:p>
          <a:p>
            <a:pPr lvl="1"/>
            <a:r>
              <a:rPr lang="zh-CN" altLang="en-US" dirty="0" smtClean="0">
                <a:solidFill>
                  <a:srgbClr val="0033CC"/>
                </a:solidFill>
                <a:latin typeface="华文中宋" pitchFamily="2" charset="-122"/>
                <a:ea typeface="华文中宋" pitchFamily="2" charset="-122"/>
              </a:rPr>
              <a:t>通过课堂的立体的识字教学，对新字词和韵文的“深加工”记忆操作。</a:t>
            </a:r>
            <a:endParaRPr lang="en-US" altLang="zh-CN" dirty="0">
              <a:solidFill>
                <a:srgbClr val="0033CC"/>
              </a:solidFill>
              <a:latin typeface="华文中宋" pitchFamily="2" charset="-122"/>
              <a:ea typeface="华文中宋" pitchFamily="2" charset="-122"/>
            </a:endParaRPr>
          </a:p>
        </p:txBody>
      </p:sp>
    </p:spTree>
    <p:controls>
      <p:control spid="20482" name="ShockwaveFlash1" r:id="rId2" imgW="4773954" imgH="3561905"/>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ko-KR"/>
              <a:t>Company Logo</a:t>
            </a:r>
          </a:p>
        </p:txBody>
      </p:sp>
      <p:sp>
        <p:nvSpPr>
          <p:cNvPr id="58372" name="Rectangle 4"/>
          <p:cNvSpPr>
            <a:spLocks noGrp="1" noChangeArrowheads="1"/>
          </p:cNvSpPr>
          <p:nvPr>
            <p:ph type="title"/>
          </p:nvPr>
        </p:nvSpPr>
        <p:spPr>
          <a:xfrm>
            <a:off x="1336430" y="175846"/>
            <a:ext cx="8572500" cy="490537"/>
          </a:xfrm>
          <a:noFill/>
          <a:ln/>
        </p:spPr>
        <p:txBody>
          <a:bodyPr/>
          <a:lstStyle/>
          <a:p>
            <a:r>
              <a:rPr lang="en-US" altLang="ko-KR" sz="2000" dirty="0" smtClean="0">
                <a:ea typeface="굴림" pitchFamily="34" charset="-127"/>
              </a:rPr>
              <a:t>High-Efficiency Overseas Chinese Learning Series</a:t>
            </a:r>
            <a:endParaRPr lang="zh-CN" altLang="en-US" sz="2000" dirty="0">
              <a:ea typeface="宋体" pitchFamily="2" charset="-122"/>
            </a:endParaRPr>
          </a:p>
        </p:txBody>
      </p:sp>
      <p:sp>
        <p:nvSpPr>
          <p:cNvPr id="58373" name="Rectangle 5"/>
          <p:cNvSpPr>
            <a:spLocks noGrp="1" noChangeArrowheads="1"/>
          </p:cNvSpPr>
          <p:nvPr>
            <p:ph type="body" idx="1"/>
          </p:nvPr>
        </p:nvSpPr>
        <p:spPr>
          <a:xfrm>
            <a:off x="247083" y="4650091"/>
            <a:ext cx="7824254" cy="2128777"/>
          </a:xfrm>
          <a:noFill/>
          <a:ln/>
        </p:spPr>
        <p:txBody>
          <a:bodyPr/>
          <a:lstStyle/>
          <a:p>
            <a:r>
              <a:rPr lang="zh-CN" altLang="en-US" dirty="0" smtClean="0">
                <a:latin typeface="华文中宋" pitchFamily="2" charset="-122"/>
                <a:ea typeface="华文中宋" pitchFamily="2" charset="-122"/>
              </a:rPr>
              <a:t>“任选目录”介绍：　</a:t>
            </a:r>
          </a:p>
          <a:p>
            <a:pPr lvl="1"/>
            <a:r>
              <a:rPr lang="zh-CN" altLang="en-US" dirty="0" smtClean="0">
                <a:solidFill>
                  <a:srgbClr val="0033CC"/>
                </a:solidFill>
                <a:latin typeface="华文中宋" pitchFamily="2" charset="-122"/>
                <a:ea typeface="华文中宋" pitchFamily="2" charset="-122"/>
              </a:rPr>
              <a:t>“课文朗读”，“欣赏”，“写字”，“读词”，“注音”，“生字  </a:t>
            </a:r>
            <a:r>
              <a:rPr lang="en-US" altLang="zh-CN" dirty="0" smtClean="0">
                <a:solidFill>
                  <a:srgbClr val="0033CC"/>
                </a:solidFill>
                <a:latin typeface="华文中宋" pitchFamily="2" charset="-122"/>
                <a:ea typeface="华文中宋" pitchFamily="2" charset="-122"/>
              </a:rPr>
              <a:t/>
            </a:r>
            <a:br>
              <a:rPr lang="en-US" altLang="zh-CN" dirty="0" smtClean="0">
                <a:solidFill>
                  <a:srgbClr val="0033CC"/>
                </a:solidFill>
                <a:latin typeface="华文中宋" pitchFamily="2" charset="-122"/>
                <a:ea typeface="华文中宋" pitchFamily="2" charset="-122"/>
              </a:rPr>
            </a:br>
            <a:r>
              <a:rPr lang="zh-CN" altLang="en-US" dirty="0" smtClean="0">
                <a:solidFill>
                  <a:srgbClr val="0033CC"/>
                </a:solidFill>
                <a:latin typeface="华文中宋" pitchFamily="2" charset="-122"/>
                <a:ea typeface="华文中宋" pitchFamily="2" charset="-122"/>
              </a:rPr>
              <a:t>卡”，“聆听阅读”及六种不同的“练习”等多媒体教学。</a:t>
            </a:r>
            <a:endParaRPr lang="en-US" altLang="zh-CN" dirty="0" smtClean="0">
              <a:solidFill>
                <a:srgbClr val="0033CC"/>
              </a:solidFill>
              <a:latin typeface="华文中宋" pitchFamily="2" charset="-122"/>
              <a:ea typeface="华文中宋" pitchFamily="2" charset="-122"/>
            </a:endParaRPr>
          </a:p>
          <a:p>
            <a:pPr lvl="1"/>
            <a:r>
              <a:rPr lang="zh-CN" altLang="en-US" dirty="0" smtClean="0">
                <a:solidFill>
                  <a:srgbClr val="0033CC"/>
                </a:solidFill>
                <a:latin typeface="华文中宋" pitchFamily="2" charset="-122"/>
                <a:ea typeface="华文中宋" pitchFamily="2" charset="-122"/>
              </a:rPr>
              <a:t>“韵文识字教学八步法”与多媒体结合进行教学操作。</a:t>
            </a:r>
            <a:endParaRPr lang="en-US" altLang="zh-CN" dirty="0" smtClean="0">
              <a:solidFill>
                <a:srgbClr val="0033CC"/>
              </a:solidFill>
              <a:latin typeface="华文中宋" pitchFamily="2" charset="-122"/>
              <a:ea typeface="华文中宋" pitchFamily="2" charset="-122"/>
            </a:endParaRPr>
          </a:p>
          <a:p>
            <a:pPr lvl="1"/>
            <a:r>
              <a:rPr lang="zh-CN" altLang="en-US" dirty="0" smtClean="0">
                <a:solidFill>
                  <a:srgbClr val="0033CC"/>
                </a:solidFill>
                <a:latin typeface="华文中宋" pitchFamily="2" charset="-122"/>
                <a:ea typeface="华文中宋" pitchFamily="2" charset="-122"/>
              </a:rPr>
              <a:t>达到“感悟、模仿”的教学过程。</a:t>
            </a:r>
            <a:endParaRPr lang="en-US" altLang="zh-CN" dirty="0" smtClean="0">
              <a:solidFill>
                <a:srgbClr val="0033CC"/>
              </a:solidFill>
              <a:latin typeface="华文中宋" pitchFamily="2" charset="-122"/>
              <a:ea typeface="华文中宋" pitchFamily="2" charset="-122"/>
            </a:endParaRPr>
          </a:p>
          <a:p>
            <a:pPr lvl="1"/>
            <a:r>
              <a:rPr lang="zh-CN" altLang="en-US" dirty="0" smtClean="0">
                <a:solidFill>
                  <a:srgbClr val="0033CC"/>
                </a:solidFill>
                <a:latin typeface="华文中宋" pitchFamily="2" charset="-122"/>
                <a:ea typeface="华文中宋" pitchFamily="2" charset="-122"/>
              </a:rPr>
              <a:t>通过课堂的立体的识字教学，对新字词和韵文的“深加工”记忆操作。</a:t>
            </a:r>
            <a:endParaRPr lang="en-US" altLang="zh-CN" dirty="0">
              <a:solidFill>
                <a:srgbClr val="0033CC"/>
              </a:solidFill>
              <a:latin typeface="华文中宋" pitchFamily="2" charset="-122"/>
              <a:ea typeface="华文中宋" pitchFamily="2" charset="-122"/>
            </a:endParaRPr>
          </a:p>
        </p:txBody>
      </p:sp>
    </p:spTree>
    <p:controls>
      <p:control spid="32770" name="ShockwaveFlash1" r:id="rId2" imgW="4773954" imgH="3561905"/>
    </p:controls>
  </p:cSld>
  <p:clrMapOvr>
    <a:masterClrMapping/>
  </p:clrMapOvr>
  <p:timing>
    <p:tnLst>
      <p:par>
        <p:cTn id="1" dur="indefinite" restart="never" nodeType="tmRoot"/>
      </p:par>
    </p:tnLst>
  </p:timing>
</p:sld>
</file>

<file path=ppt/theme/theme1.xml><?xml version="1.0" encoding="utf-8"?>
<a:theme xmlns:a="http://schemas.openxmlformats.org/drawingml/2006/main" name="Conference_1">
  <a:themeElements>
    <a:clrScheme name="Conference_1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Conference_1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1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1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Conference_1</Template>
  <TotalTime>444</TotalTime>
  <Words>2139</Words>
  <Application>Microsoft Office PowerPoint</Application>
  <PresentationFormat>On-screen Show (4:3)</PresentationFormat>
  <Paragraphs>208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Conference_1</vt:lpstr>
      <vt:lpstr>Slide 1</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lpstr>High-Efficiency Overseas Chinese Learning Series</vt:lpstr>
    </vt:vector>
  </TitlesOfParts>
  <Company>WwW.YlmF.CoM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dc:title>
  <dc:creator>w</dc:creator>
  <cp:lastModifiedBy>Peter Wang</cp:lastModifiedBy>
  <cp:revision>70</cp:revision>
  <dcterms:created xsi:type="dcterms:W3CDTF">2010-02-20T14:55:07Z</dcterms:created>
  <dcterms:modified xsi:type="dcterms:W3CDTF">2012-11-08T20:01:29Z</dcterms:modified>
</cp:coreProperties>
</file>