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C8D2B-0CAF-4860-861E-03E3EAE656D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66036-BEFB-4384-982A-CF9B9AD65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89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23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18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5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75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44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61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8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8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47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33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66036-BEFB-4384-982A-CF9B9AD658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61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0B3C538-5E75-4ACE-8014-245AFC487351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C6DDB4E-F193-41D5-81ED-2DE1BD8DAD6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eiru_sun@hotmail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nwchinese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199"/>
            <a:ext cx="7772400" cy="2819401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/>
            </a:r>
            <a:br>
              <a:rPr lang="en-US" altLang="zh-CN" b="1" dirty="0" smtClean="0">
                <a:latin typeface="楷体" pitchFamily="49" charset="-122"/>
                <a:ea typeface="楷体" pitchFamily="49" charset="-122"/>
              </a:rPr>
            </a:b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因地适宜，因材施教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”</a:t>
            </a:r>
            <a:r>
              <a:rPr lang="en-US" dirty="0">
                <a:latin typeface="楷体" pitchFamily="49" charset="-122"/>
                <a:ea typeface="楷体" pitchFamily="49" charset="-122"/>
              </a:rPr>
              <a:t/>
            </a:r>
            <a:br>
              <a:rPr lang="en-US" dirty="0">
                <a:latin typeface="楷体" pitchFamily="49" charset="-122"/>
                <a:ea typeface="楷体" pitchFamily="49" charset="-122"/>
              </a:rPr>
            </a:b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适合的中文教材对中文学习起着至关重要的作用</a:t>
            </a:r>
            <a:r>
              <a:rPr lang="en-US" dirty="0">
                <a:latin typeface="楷体" pitchFamily="49" charset="-122"/>
                <a:ea typeface="楷体" pitchFamily="49" charset="-122"/>
              </a:rPr>
              <a:t/>
            </a:r>
            <a:br>
              <a:rPr lang="en-US" dirty="0">
                <a:latin typeface="楷体" pitchFamily="49" charset="-122"/>
                <a:ea typeface="楷体" pitchFamily="49" charset="-122"/>
              </a:rPr>
            </a:br>
            <a:endParaRPr 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2362200"/>
          </a:xfrm>
        </p:spPr>
        <p:txBody>
          <a:bodyPr>
            <a:normAutofit/>
          </a:bodyPr>
          <a:lstStyle/>
          <a:p>
            <a:endParaRPr lang="en-US" altLang="zh-CN" b="1" dirty="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华盛顿州西</a:t>
            </a:r>
            <a:r>
              <a:rPr lang="zh-CN" altLang="en-US" sz="2400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北中文学</a:t>
            </a:r>
            <a:r>
              <a:rPr lang="zh-CN" altLang="en-US" sz="2400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校</a:t>
            </a:r>
            <a:endParaRPr lang="en-US" altLang="zh-CN" sz="2400" b="1" dirty="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中文教研部主任</a:t>
            </a:r>
            <a:endParaRPr lang="en-US" sz="2400" b="1" dirty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孙梅茹</a:t>
            </a:r>
            <a:endParaRPr lang="en-US" sz="2400" b="1" dirty="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dirty="0"/>
          </a:p>
        </p:txBody>
      </p:sp>
      <p:pic>
        <p:nvPicPr>
          <p:cNvPr id="1026" name="Picture 2" descr="http://www.nwchinese.org/images/nwcs_ic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4" y="533400"/>
            <a:ext cx="1044576" cy="106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nwchinese.org/images/nwcs_ic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922004"/>
            <a:ext cx="1066800" cy="108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79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438400"/>
            <a:ext cx="7408333" cy="3687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 smtClean="0"/>
              <a:t>	</a:t>
            </a:r>
          </a:p>
          <a:p>
            <a:pPr marL="0" indent="0">
              <a:buNone/>
            </a:pPr>
            <a:r>
              <a:rPr lang="en-US" altLang="zh-CN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经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过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这六年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的实践证明，我校的教材改革做的还是十分成功的，达到了我们预期的目的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endParaRPr lang="en-US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但是，每套教材各有千秋，适用于不同的学生群。怎样把这些教材合理地联系起来，取长补短，将是我们下一步需要探索的方向。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同时也十分想听到同行们的建议。</a:t>
            </a:r>
            <a:endParaRPr 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CN" altLang="en-US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不足之处，下一步需要进行的工</a:t>
            </a:r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作</a:t>
            </a:r>
            <a:endParaRPr lang="en-US" b="1" dirty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11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6000" b="1" i="1" dirty="0" smtClean="0">
                <a:latin typeface="楷体" pitchFamily="49" charset="-122"/>
                <a:ea typeface="楷体" pitchFamily="49" charset="-122"/>
              </a:rPr>
              <a:t>感谢大家的聆听！</a:t>
            </a:r>
            <a:endParaRPr lang="en-US" altLang="zh-CN" sz="6000" b="1" i="1" dirty="0" smtClean="0">
              <a:latin typeface="楷体" pitchFamily="49" charset="-122"/>
              <a:ea typeface="楷体" pitchFamily="49" charset="-122"/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zh-CN" altLang="en-US" dirty="0">
                <a:latin typeface="楷体" pitchFamily="49" charset="-122"/>
                <a:ea typeface="楷体" pitchFamily="49" charset="-122"/>
              </a:rPr>
              <a:t>联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系方式：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Meiru_sun@hotmail.com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www.nwchinese.org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.nwchinese.org/images/nwcs_ico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3776420"/>
            <a:ext cx="2247900" cy="228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00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创建于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1995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年，是以服务社区，弘扬中华文化为宗旨的非盈利教育机构。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主校位于华盛顿州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Bellevue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市，另设一分校在西雅图市。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目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前注册学生已近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1800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多人次。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教职员工已超过百人。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在由学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生家长组成的董事会的监督下，聘用校长组成的行政团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队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进行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管理。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dirty="0">
              <a:latin typeface="天天汉语" pitchFamily="49" charset="-122"/>
              <a:ea typeface="天天汉语" pitchFamily="49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西北中文学校简介</a:t>
            </a:r>
            <a:endParaRPr lang="en-US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0463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开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设从幼儿到高中共有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56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个中文班。教授普通话，简体字和汉语拼音。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AP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中文班和成人中文班。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数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学和英文加强班。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兴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趣和才艺加强班。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高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中学生可获得美国公私立高中学校承认的两年的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World Language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课程的学分。</a:t>
            </a:r>
            <a:endParaRPr 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课程设置</a:t>
            </a:r>
            <a:endParaRPr lang="en-US" b="1" dirty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110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lvl="0"/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教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材的选择和使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用</a:t>
            </a:r>
            <a:endParaRPr lang="en-US" sz="2800" dirty="0">
              <a:latin typeface="楷体" pitchFamily="49" charset="-122"/>
              <a:ea typeface="楷体" pitchFamily="49" charset="-122"/>
            </a:endParaRPr>
          </a:p>
          <a:p>
            <a:pPr lvl="0"/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学生的反映及新教材使用后的结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果</a:t>
            </a:r>
            <a:endParaRPr lang="en-US" sz="2800" dirty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对五套教材的评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估</a:t>
            </a:r>
            <a:endParaRPr lang="en-US" altLang="zh-CN" sz="2800" dirty="0" smtClean="0">
              <a:latin typeface="楷体" pitchFamily="49" charset="-122"/>
              <a:ea typeface="楷体" pitchFamily="49" charset="-122"/>
            </a:endParaRPr>
          </a:p>
          <a:p>
            <a:pPr lvl="0"/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不足之处，下一步需要进行的工作</a:t>
            </a:r>
            <a:endParaRPr lang="en-US" sz="2800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endParaRPr 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pPr algn="l"/>
            <a:r>
              <a:rPr lang="zh-CN" altLang="en-US" sz="4000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分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以</a:t>
            </a:r>
            <a:r>
              <a:rPr lang="zh-CN" altLang="en-US" sz="4000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下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几点向</a:t>
            </a:r>
            <a:r>
              <a:rPr lang="zh-CN" altLang="en-US" sz="4000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大家介绍一下我们在更换教材方面的一些经验和体</a:t>
            </a:r>
            <a:r>
              <a:rPr lang="zh-CN" altLang="en-US" sz="4000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会：</a:t>
            </a:r>
            <a:endParaRPr lang="en-US" sz="4000" b="1" dirty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081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由原来的单一教材变成了五套教材同时并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进。</a:t>
            </a:r>
            <a:endParaRPr lang="en-US" altLang="zh-CN" sz="2800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endParaRPr 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616" y="457200"/>
            <a:ext cx="8229600" cy="990600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/>
            </a:r>
            <a:br>
              <a:rPr lang="en-US" altLang="zh-CN" b="1" dirty="0" smtClean="0">
                <a:latin typeface="楷体" pitchFamily="49" charset="-122"/>
                <a:ea typeface="楷体" pitchFamily="49" charset="-122"/>
              </a:rPr>
            </a:br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教</a:t>
            </a:r>
            <a:r>
              <a:rPr lang="zh-CN" altLang="en-US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材的选</a:t>
            </a:r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择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133600" y="2971800"/>
            <a:ext cx="39624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暨南大学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中文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》</a:t>
            </a:r>
            <a:endParaRPr lang="en-US" sz="28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4648200"/>
            <a:ext cx="6553200" cy="1295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新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实用汉语读本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；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中文滚雪球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；</a:t>
            </a:r>
            <a:endParaRPr lang="en-US" altLang="zh-CN" sz="2800" dirty="0" smtClean="0">
              <a:latin typeface="楷体" pitchFamily="49" charset="-122"/>
              <a:ea typeface="楷体" pitchFamily="49" charset="-122"/>
            </a:endParaRPr>
          </a:p>
          <a:p>
            <a:pPr lvl="0"/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跟我学中文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；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马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力平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中文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；</a:t>
            </a:r>
            <a:endParaRPr lang="en-US" sz="28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" name="Plus 6"/>
          <p:cNvSpPr/>
          <p:nvPr/>
        </p:nvSpPr>
        <p:spPr>
          <a:xfrm>
            <a:off x="3657600" y="373380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6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endParaRPr 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教材的使用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533400" y="1371600"/>
            <a:ext cx="3810000" cy="8382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马力平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中文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》</a:t>
            </a:r>
            <a:endParaRPr lang="en-US" sz="2800" b="1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4876800" y="1358900"/>
            <a:ext cx="3505200" cy="8509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–6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年级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所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有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A; D; E; F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班</a:t>
            </a:r>
            <a:endParaRPr 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533400" y="2438400"/>
            <a:ext cx="3810000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暨南大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学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 algn="ctr"/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中文</a:t>
            </a:r>
            <a:r>
              <a:rPr lang="en-US" altLang="zh-CN" sz="2800" b="1" dirty="0">
                <a:latin typeface="楷体" pitchFamily="49" charset="-122"/>
                <a:ea typeface="楷体" pitchFamily="49" charset="-122"/>
              </a:rPr>
              <a:t>》</a:t>
            </a:r>
            <a:endParaRPr 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4876800" y="2438400"/>
            <a:ext cx="3454400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–8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年级所有</a:t>
            </a:r>
            <a:r>
              <a:rPr lang="en-US" altLang="zh-CN" sz="2800" b="1" dirty="0">
                <a:latin typeface="楷体" pitchFamily="49" charset="-122"/>
                <a:ea typeface="楷体" pitchFamily="49" charset="-122"/>
              </a:rPr>
              <a:t>C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班</a:t>
            </a:r>
            <a:endParaRPr 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" name="Right Arrow Callout 8"/>
          <p:cNvSpPr/>
          <p:nvPr/>
        </p:nvSpPr>
        <p:spPr>
          <a:xfrm>
            <a:off x="508000" y="3505200"/>
            <a:ext cx="3810000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中文滚雪球</a:t>
            </a:r>
            <a:r>
              <a:rPr lang="en-US" altLang="zh-CN" sz="2800" b="1" dirty="0">
                <a:latin typeface="楷体" pitchFamily="49" charset="-122"/>
                <a:ea typeface="楷体" pitchFamily="49" charset="-122"/>
              </a:rPr>
              <a:t>》</a:t>
            </a:r>
            <a:endParaRPr 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4876800" y="3505200"/>
            <a:ext cx="3454400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–3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年级所有</a:t>
            </a:r>
            <a:r>
              <a:rPr lang="en-US" altLang="zh-CN" sz="2800" b="1" dirty="0">
                <a:latin typeface="楷体" pitchFamily="49" charset="-122"/>
                <a:ea typeface="楷体" pitchFamily="49" charset="-122"/>
              </a:rPr>
              <a:t>B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班</a:t>
            </a:r>
            <a:endParaRPr 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1" name="Right Arrow Callout 10"/>
          <p:cNvSpPr/>
          <p:nvPr/>
        </p:nvSpPr>
        <p:spPr>
          <a:xfrm>
            <a:off x="508000" y="4576572"/>
            <a:ext cx="3810000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跟我学中文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》</a:t>
            </a:r>
            <a:endParaRPr 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2" name="Flowchart: Alternate Process 11"/>
          <p:cNvSpPr/>
          <p:nvPr/>
        </p:nvSpPr>
        <p:spPr>
          <a:xfrm>
            <a:off x="4953000" y="4576572"/>
            <a:ext cx="3378200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4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–8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年级所有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B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班</a:t>
            </a:r>
            <a:endParaRPr 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3" name="Right Arrow Callout 12"/>
          <p:cNvSpPr/>
          <p:nvPr/>
        </p:nvSpPr>
        <p:spPr>
          <a:xfrm>
            <a:off x="508000" y="5715000"/>
            <a:ext cx="3810000" cy="7620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6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600" b="1" dirty="0" smtClean="0">
                <a:latin typeface="楷体" pitchFamily="49" charset="-122"/>
                <a:ea typeface="楷体" pitchFamily="49" charset="-122"/>
              </a:rPr>
              <a:t>新</a:t>
            </a:r>
            <a:r>
              <a:rPr lang="zh-CN" altLang="en-US" sz="2600" b="1" dirty="0">
                <a:latin typeface="楷体" pitchFamily="49" charset="-122"/>
                <a:ea typeface="楷体" pitchFamily="49" charset="-122"/>
              </a:rPr>
              <a:t>实用汉语读</a:t>
            </a:r>
            <a:r>
              <a:rPr lang="zh-CN" altLang="en-US" sz="2600" b="1" dirty="0" smtClean="0">
                <a:latin typeface="楷体" pitchFamily="49" charset="-122"/>
                <a:ea typeface="楷体" pitchFamily="49" charset="-122"/>
              </a:rPr>
              <a:t>本</a:t>
            </a:r>
            <a:r>
              <a:rPr lang="en-US" altLang="zh-CN" sz="2600" b="1" dirty="0" smtClean="0">
                <a:latin typeface="楷体" pitchFamily="49" charset="-122"/>
                <a:ea typeface="楷体" pitchFamily="49" charset="-122"/>
              </a:rPr>
              <a:t>》</a:t>
            </a:r>
            <a:endParaRPr lang="en-US" sz="26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4914900" y="5715000"/>
            <a:ext cx="3378200" cy="762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楷体" pitchFamily="49" charset="-122"/>
                <a:ea typeface="楷体" pitchFamily="49" charset="-122"/>
              </a:rPr>
              <a:t>9–12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年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级</a:t>
            </a:r>
            <a:endParaRPr lang="en-US" sz="2800" b="1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508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学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生可以根据自己的实际水平和需要来选择进哪个班，学哪种教材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提高了学生学习中文的主动性和热情，老师教的有趣，学生学的有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劲。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大大地提高了学生的入学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率，</a:t>
            </a:r>
            <a:r>
              <a:rPr lang="zh-CN" altLang="en-US" dirty="0">
                <a:latin typeface="楷体" pitchFamily="49" charset="-122"/>
                <a:ea typeface="楷体" pitchFamily="49" charset="-122"/>
              </a:rPr>
              <a:t>入学人数逐年递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增。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吸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引了更多的非华裔的学生来学习中文。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>
                <a:latin typeface="楷体" pitchFamily="49" charset="-122"/>
                <a:ea typeface="楷体" pitchFamily="49" charset="-122"/>
              </a:rPr>
              <a:t>改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变了中文学校宝塔形结构的状况。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/>
          </a:bodyPr>
          <a:lstStyle/>
          <a:p>
            <a:pPr lvl="0"/>
            <a:r>
              <a:rPr lang="zh-CN" altLang="en-US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学生的反映</a:t>
            </a:r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及教</a:t>
            </a:r>
            <a:r>
              <a:rPr lang="zh-CN" altLang="en-US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材使用后</a:t>
            </a:r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的效果</a:t>
            </a:r>
            <a:endParaRPr lang="en-US" dirty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492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zh-CN" altLang="en-US" sz="3800" b="1" dirty="0" smtClean="0">
                <a:latin typeface="楷体" pitchFamily="49" charset="-122"/>
                <a:ea typeface="楷体" pitchFamily="49" charset="-122"/>
              </a:rPr>
              <a:t>新</a:t>
            </a:r>
            <a:r>
              <a:rPr lang="zh-CN" altLang="en-US" sz="3800" b="1" dirty="0">
                <a:latin typeface="楷体" pitchFamily="49" charset="-122"/>
                <a:ea typeface="楷体" pitchFamily="49" charset="-122"/>
              </a:rPr>
              <a:t>实用汉语读</a:t>
            </a:r>
            <a:r>
              <a:rPr lang="zh-CN" altLang="en-US" sz="3800" b="1" dirty="0" smtClean="0">
                <a:latin typeface="楷体" pitchFamily="49" charset="-122"/>
                <a:ea typeface="楷体" pitchFamily="49" charset="-122"/>
              </a:rPr>
              <a:t>本：</a:t>
            </a:r>
            <a:endParaRPr lang="en-US" altLang="zh-CN" sz="3800" b="1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sz="3800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sz="3800" dirty="0" smtClean="0">
                <a:latin typeface="楷体" pitchFamily="49" charset="-122"/>
                <a:ea typeface="楷体" pitchFamily="49" charset="-122"/>
              </a:rPr>
              <a:t>适用于高中生和成人使用。</a:t>
            </a:r>
            <a:endParaRPr lang="en-US" altLang="zh-CN" sz="3800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sz="3800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sz="3800" dirty="0" smtClean="0">
                <a:latin typeface="楷体" pitchFamily="49" charset="-122"/>
                <a:ea typeface="楷体" pitchFamily="49" charset="-122"/>
              </a:rPr>
              <a:t>教材内容丰富，多样化，实用性强。</a:t>
            </a:r>
            <a:endParaRPr lang="en-US" altLang="zh-CN" sz="3800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sz="3800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sz="3800" dirty="0" smtClean="0">
                <a:latin typeface="楷体" pitchFamily="49" charset="-122"/>
                <a:ea typeface="楷体" pitchFamily="49" charset="-122"/>
              </a:rPr>
              <a:t>对学生来讲从课本中学到的知识，可以马上在实际生</a:t>
            </a:r>
            <a:r>
              <a:rPr lang="en-US" altLang="zh-CN" sz="3800" dirty="0" smtClean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sz="3800" dirty="0" smtClean="0">
                <a:latin typeface="楷体" pitchFamily="49" charset="-122"/>
                <a:ea typeface="楷体" pitchFamily="49" charset="-122"/>
              </a:rPr>
              <a:t>活中运用。</a:t>
            </a:r>
            <a:endParaRPr lang="en-US" altLang="zh-CN" sz="3800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endParaRPr lang="en-US" altLang="zh-CN" sz="3800" dirty="0" smtClean="0">
              <a:latin typeface="楷体" pitchFamily="49" charset="-122"/>
              <a:ea typeface="楷体" pitchFamily="49" charset="-122"/>
            </a:endParaRPr>
          </a:p>
          <a:p>
            <a:pPr lvl="0"/>
            <a:r>
              <a:rPr lang="zh-CN" altLang="en-US" sz="3800" b="1" dirty="0" smtClean="0">
                <a:latin typeface="楷体" pitchFamily="49" charset="-122"/>
                <a:ea typeface="楷体" pitchFamily="49" charset="-122"/>
              </a:rPr>
              <a:t>中</a:t>
            </a:r>
            <a:r>
              <a:rPr lang="zh-CN" altLang="en-US" sz="3800" b="1" dirty="0">
                <a:latin typeface="楷体" pitchFamily="49" charset="-122"/>
                <a:ea typeface="楷体" pitchFamily="49" charset="-122"/>
              </a:rPr>
              <a:t>文滚雪</a:t>
            </a:r>
            <a:r>
              <a:rPr lang="zh-CN" altLang="en-US" sz="3800" b="1" dirty="0" smtClean="0">
                <a:latin typeface="楷体" pitchFamily="49" charset="-122"/>
                <a:ea typeface="楷体" pitchFamily="49" charset="-122"/>
              </a:rPr>
              <a:t>球：</a:t>
            </a:r>
            <a:endParaRPr lang="en-US" altLang="zh-CN" sz="3800" b="1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sz="3800" b="1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sz="3800" dirty="0">
                <a:latin typeface="楷体" pitchFamily="49" charset="-122"/>
                <a:ea typeface="楷体" pitchFamily="49" charset="-122"/>
              </a:rPr>
              <a:t>教</a:t>
            </a:r>
            <a:r>
              <a:rPr lang="zh-CN" altLang="en-US" sz="3800" dirty="0" smtClean="0">
                <a:latin typeface="楷体" pitchFamily="49" charset="-122"/>
                <a:ea typeface="楷体" pitchFamily="49" charset="-122"/>
              </a:rPr>
              <a:t>材编写的生动活泼，内容形式很丰富。</a:t>
            </a:r>
            <a:endParaRPr lang="en-US" altLang="zh-CN" sz="3800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sz="3800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sz="3800" dirty="0" smtClean="0">
                <a:latin typeface="楷体" pitchFamily="49" charset="-122"/>
                <a:ea typeface="楷体" pitchFamily="49" charset="-122"/>
              </a:rPr>
              <a:t>引导学生通过画画，编故事，做游戏和听故事的形式</a:t>
            </a:r>
            <a:r>
              <a:rPr lang="en-US" altLang="zh-CN" sz="3800" dirty="0" smtClean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sz="3800" dirty="0" smtClean="0">
                <a:latin typeface="楷体" pitchFamily="49" charset="-122"/>
                <a:ea typeface="楷体" pitchFamily="49" charset="-122"/>
              </a:rPr>
              <a:t>来学习中文。</a:t>
            </a:r>
            <a:endParaRPr lang="en-US" altLang="zh-CN" sz="3800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sz="3800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sz="3800" dirty="0" smtClean="0">
                <a:latin typeface="楷体" pitchFamily="49" charset="-122"/>
                <a:ea typeface="楷体" pitchFamily="49" charset="-122"/>
              </a:rPr>
              <a:t>特别适合幼儿和小学低年级的学生使用。</a:t>
            </a:r>
            <a:endParaRPr lang="en-US" altLang="zh-CN" sz="3800" b="1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sz="3800" b="1" dirty="0" smtClean="0">
                <a:latin typeface="楷体" pitchFamily="49" charset="-122"/>
                <a:ea typeface="楷体" pitchFamily="49" charset="-122"/>
              </a:rPr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对五套教材的评</a:t>
            </a:r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估</a:t>
            </a:r>
            <a:endParaRPr lang="en-US" b="1" dirty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007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lvl="0"/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 lvl="0"/>
            <a:endParaRPr lang="en-US" altLang="zh-CN" b="1" dirty="0">
              <a:latin typeface="楷体" pitchFamily="49" charset="-122"/>
              <a:ea typeface="楷体" pitchFamily="49" charset="-122"/>
            </a:endParaRPr>
          </a:p>
          <a:p>
            <a:pPr lvl="0"/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跟我学中文：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适用于中学和高中在海外的学生。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通过学唱歌，课堂游戏和讨论来学习中文。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教材内容量比较大，需要有足够的课时来完成教学内容。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lvl="0" indent="0">
              <a:buNone/>
            </a:pPr>
            <a:r>
              <a:rPr lang="en-US" altLang="zh-CN" dirty="0">
                <a:latin typeface="楷体" pitchFamily="49" charset="-122"/>
                <a:ea typeface="楷体" pitchFamily="49" charset="-122"/>
              </a:rPr>
              <a:t>	</a:t>
            </a:r>
            <a:r>
              <a:rPr lang="en-US" dirty="0">
                <a:latin typeface="楷体" pitchFamily="49" charset="-122"/>
                <a:ea typeface="楷体" pitchFamily="49" charset="-122"/>
              </a:rPr>
              <a:t>	</a:t>
            </a:r>
            <a:endParaRPr lang="en-US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马力平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中文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：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教材内容比较传统，阅读量比较大。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学生认读的能力比较强。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适合华裔家庭背景的学生使用。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暨南大学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中文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：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b="1" dirty="0">
                <a:latin typeface="楷体" pitchFamily="49" charset="-122"/>
                <a:ea typeface="楷体" pitchFamily="49" charset="-122"/>
              </a:rPr>
              <a:t>	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适用于华裔学生。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楷体" pitchFamily="49" charset="-122"/>
                <a:ea typeface="楷体" pitchFamily="49" charset="-122"/>
              </a:rPr>
              <a:t>	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endParaRPr lang="en-US" dirty="0" smtClean="0">
              <a:latin typeface="楷体" pitchFamily="49" charset="-122"/>
              <a:ea typeface="楷体" pitchFamily="49" charset="-122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对五套教材的评估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4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4178</TotalTime>
  <Words>651</Words>
  <Application>Microsoft Office PowerPoint</Application>
  <PresentationFormat>On-screen Show (4:3)</PresentationFormat>
  <Paragraphs>100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 “因地适宜，因材施教” 适合的中文教材对中文学习起着至关重要的作用 </vt:lpstr>
      <vt:lpstr>西北中文学校简介</vt:lpstr>
      <vt:lpstr>课程设置</vt:lpstr>
      <vt:lpstr>分以下几点向大家介绍一下我们在更换教材方面的一些经验和体会：</vt:lpstr>
      <vt:lpstr> 教材的选择 </vt:lpstr>
      <vt:lpstr>教材的使用</vt:lpstr>
      <vt:lpstr>学生的反映及教材使用后的效果</vt:lpstr>
      <vt:lpstr>对五套教材的评估</vt:lpstr>
      <vt:lpstr>对五套教材的评估</vt:lpstr>
      <vt:lpstr>不足之处，下一步需要进行的工作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“因地适宜，因材施教” 适合的中文教材对中文学习起着至关重要的作用 </dc:title>
  <dc:creator>Kathy</dc:creator>
  <cp:lastModifiedBy>Kathy</cp:lastModifiedBy>
  <cp:revision>52</cp:revision>
  <dcterms:created xsi:type="dcterms:W3CDTF">2012-12-03T23:45:44Z</dcterms:created>
  <dcterms:modified xsi:type="dcterms:W3CDTF">2012-12-06T21:24:21Z</dcterms:modified>
</cp:coreProperties>
</file>