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58" r:id="rId35"/>
  </p:sldIdLst>
  <p:sldSz cx="9144000" cy="6858000" type="screen4x3"/>
  <p:notesSz cx="9872663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04DBD-25D5-401A-85AA-A251A37B4895}" type="datetimeFigureOut">
              <a:rPr lang="en-US" smtClean="0"/>
              <a:t>12/6/2012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D284D-4DBB-4682-8726-7AFAB41F2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82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93D0A-355F-44C1-817B-069D21A0116D}" type="datetimeFigureOut">
              <a:rPr lang="en-US" smtClean="0"/>
              <a:t>12/6/2012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398837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41217-310D-4C2B-98A8-A92D78415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66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5C04BAEE-861C-422B-9028-77273DCF3902}" type="slidenum">
              <a:rPr lang="zh-CN" altLang="en-US" smtClean="0"/>
              <a:pPr eaLnBrk="1" hangingPunct="1"/>
              <a:t>2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B2A44A4D-5481-4116-9132-8C59180A2193}" type="slidenum">
              <a:rPr lang="zh-CN" altLang="en-US" smtClean="0"/>
              <a:pPr eaLnBrk="1" hangingPunct="1"/>
              <a:t>13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D9C8BEC5-7D09-4B31-B2E6-3BCC842DAC4A}" type="slidenum">
              <a:rPr lang="zh-CN" altLang="en-US" smtClean="0"/>
              <a:pPr eaLnBrk="1" hangingPunct="1"/>
              <a:t>14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54C41178-52E8-4E6A-B6D1-ECE3A7A8D7E6}" type="slidenum">
              <a:rPr lang="zh-CN" altLang="en-US" smtClean="0"/>
              <a:pPr eaLnBrk="1" hangingPunct="1"/>
              <a:t>15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92B1AF7B-E86B-4711-8E1F-0F8BC4F85D4A}" type="slidenum">
              <a:rPr lang="zh-CN" altLang="en-US" smtClean="0"/>
              <a:pPr eaLnBrk="1" hangingPunct="1"/>
              <a:t>16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49A8405D-1FC2-445E-AAFD-D096688E22FE}" type="slidenum">
              <a:rPr lang="zh-CN" altLang="en-US" smtClean="0"/>
              <a:pPr eaLnBrk="1" hangingPunct="1"/>
              <a:t>17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6F4B6803-FD79-42D0-8E0B-EA297C74D396}" type="slidenum">
              <a:rPr lang="zh-CN" altLang="en-US" smtClean="0"/>
              <a:pPr eaLnBrk="1" hangingPunct="1"/>
              <a:t>18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97FAD3BF-97BC-4183-9AB1-ABB9C4B68331}" type="slidenum">
              <a:rPr lang="zh-CN" altLang="en-US" smtClean="0"/>
              <a:pPr eaLnBrk="1" hangingPunct="1"/>
              <a:t>20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39C41816-AEF3-42DD-8D3E-B05B63EBE8D8}" type="slidenum">
              <a:rPr lang="zh-CN" altLang="en-US" smtClean="0"/>
              <a:pPr eaLnBrk="1" hangingPunct="1"/>
              <a:t>21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F3065626-7879-4A9A-9C9D-089F7197B9B3}" type="slidenum">
              <a:rPr lang="zh-CN" altLang="en-US" smtClean="0"/>
              <a:pPr eaLnBrk="1" hangingPunct="1"/>
              <a:t>22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EC662F6D-B1C4-47D0-9421-56755F762721}" type="slidenum">
              <a:rPr lang="zh-CN" altLang="en-US" smtClean="0"/>
              <a:pPr eaLnBrk="1" hangingPunct="1"/>
              <a:t>23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9BD8E452-8B2C-4AEB-9B3B-B86060BFE1C4}" type="slidenum">
              <a:rPr lang="zh-CN" altLang="en-US" smtClean="0"/>
              <a:pPr eaLnBrk="1" hangingPunct="1"/>
              <a:t>3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96608D51-6007-4248-BD56-F829894CD550}" type="slidenum">
              <a:rPr lang="zh-CN" altLang="en-US" smtClean="0"/>
              <a:pPr eaLnBrk="1" hangingPunct="1"/>
              <a:t>24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C8D4E8B5-3C1D-4770-B52F-333661B71824}" type="slidenum">
              <a:rPr lang="zh-CN" altLang="en-US" smtClean="0"/>
              <a:pPr eaLnBrk="1" hangingPunct="1"/>
              <a:t>25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3074445B-3C28-478D-8DBE-C32BFA01BF27}" type="slidenum">
              <a:rPr lang="zh-CN" altLang="en-US" smtClean="0"/>
              <a:pPr eaLnBrk="1" hangingPunct="1"/>
              <a:t>26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40CF9704-3C68-4F4D-879C-CDCEDDAC5D81}" type="slidenum">
              <a:rPr lang="zh-CN" altLang="en-US" smtClean="0"/>
              <a:pPr eaLnBrk="1" hangingPunct="1"/>
              <a:t>27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D86BBE98-6F01-4C9C-8093-B484EE46C315}" type="slidenum">
              <a:rPr lang="zh-CN" altLang="en-US" smtClean="0"/>
              <a:pPr eaLnBrk="1" hangingPunct="1"/>
              <a:t>28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46772F2B-D376-4D59-802F-6BA45295B655}" type="slidenum">
              <a:rPr lang="zh-CN" altLang="en-US" smtClean="0"/>
              <a:pPr eaLnBrk="1" hangingPunct="1"/>
              <a:t>29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5B84BCC1-9AE5-47DE-ADA5-14699A8D5AB7}" type="slidenum">
              <a:rPr lang="zh-CN" altLang="en-US" smtClean="0"/>
              <a:pPr eaLnBrk="1" hangingPunct="1"/>
              <a:t>30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79DDA187-846F-4E69-ABA0-5DCB7875113E}" type="slidenum">
              <a:rPr lang="zh-CN" altLang="en-US" smtClean="0"/>
              <a:pPr eaLnBrk="1" hangingPunct="1"/>
              <a:t>31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99587C62-C64F-420D-B079-15901D240BCA}" type="slidenum">
              <a:rPr lang="zh-CN" altLang="en-US" smtClean="0"/>
              <a:pPr eaLnBrk="1" hangingPunct="1"/>
              <a:t>32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9F2DCD3B-7185-40B1-8CAB-D082E92ED6F9}" type="slidenum">
              <a:rPr lang="zh-CN" altLang="en-US" smtClean="0"/>
              <a:pPr eaLnBrk="1" hangingPunct="1"/>
              <a:t>33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EEB8CE91-E214-4A4A-B4AD-1DDBF81BA0AF}" type="slidenum">
              <a:rPr lang="zh-CN" altLang="en-US" smtClean="0"/>
              <a:pPr eaLnBrk="1" hangingPunct="1"/>
              <a:t>4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9B5EE3EC-AF65-4710-937E-F07A832E1EBB}" type="slidenum">
              <a:rPr lang="zh-CN" altLang="en-US" smtClean="0"/>
              <a:pPr eaLnBrk="1" hangingPunct="1"/>
              <a:t>7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43E08263-B504-4E61-A09B-437E34EB938C}" type="slidenum">
              <a:rPr lang="zh-CN" altLang="en-US" smtClean="0"/>
              <a:pPr eaLnBrk="1" hangingPunct="1"/>
              <a:t>8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 bwMode="auto">
          <a:xfrm>
            <a:off x="5592764" y="6456364"/>
            <a:ext cx="4278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r" eaLnBrk="1" hangingPunct="1"/>
            <a:fld id="{563727F4-D7E1-43E4-88E7-88B1B6CB6172}" type="slidenum">
              <a:rPr lang="zh-CN" altLang="en-US" sz="1200"/>
              <a:pPr algn="r" eaLnBrk="1" hangingPunct="1"/>
              <a:t>9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F95BDD3E-07F9-4EDA-AC78-1DE36015278C}" type="slidenum">
              <a:rPr lang="zh-CN" altLang="en-US" smtClean="0"/>
              <a:pPr eaLnBrk="1" hangingPunct="1"/>
              <a:t>10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E2B04F30-5640-402B-A237-0EE89B336313}" type="slidenum">
              <a:rPr lang="zh-CN" altLang="en-US" smtClean="0"/>
              <a:pPr eaLnBrk="1" hangingPunct="1"/>
              <a:t>11</a:t>
            </a:fld>
            <a:endParaRPr lang="en-US" altLang="zh-C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B0E4-06E4-42B7-902E-2CCD9442154A}" type="datetimeFigureOut">
              <a:rPr lang="en-US" smtClean="0"/>
              <a:t>12/6/2012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23F0-7E29-4DDD-97D7-111D9B19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11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B0E4-06E4-42B7-902E-2CCD9442154A}" type="datetimeFigureOut">
              <a:rPr lang="en-US" smtClean="0"/>
              <a:t>12/6/2012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23F0-7E29-4DDD-97D7-111D9B19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62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B0E4-06E4-42B7-902E-2CCD9442154A}" type="datetimeFigureOut">
              <a:rPr lang="en-US" smtClean="0"/>
              <a:t>12/6/2012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23F0-7E29-4DDD-97D7-111D9B19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78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B0E4-06E4-42B7-902E-2CCD9442154A}" type="datetimeFigureOut">
              <a:rPr lang="en-US" smtClean="0"/>
              <a:t>12/6/2012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23F0-7E29-4DDD-97D7-111D9B19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81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B0E4-06E4-42B7-902E-2CCD9442154A}" type="datetimeFigureOut">
              <a:rPr lang="en-US" smtClean="0"/>
              <a:t>12/6/2012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23F0-7E29-4DDD-97D7-111D9B19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23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B0E4-06E4-42B7-902E-2CCD9442154A}" type="datetimeFigureOut">
              <a:rPr lang="en-US" smtClean="0"/>
              <a:t>12/6/2012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23F0-7E29-4DDD-97D7-111D9B19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82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B0E4-06E4-42B7-902E-2CCD9442154A}" type="datetimeFigureOut">
              <a:rPr lang="en-US" smtClean="0"/>
              <a:t>12/6/2012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23F0-7E29-4DDD-97D7-111D9B19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09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B0E4-06E4-42B7-902E-2CCD9442154A}" type="datetimeFigureOut">
              <a:rPr lang="en-US" smtClean="0"/>
              <a:t>12/6/2012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23F0-7E29-4DDD-97D7-111D9B19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17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B0E4-06E4-42B7-902E-2CCD9442154A}" type="datetimeFigureOut">
              <a:rPr lang="en-US" smtClean="0"/>
              <a:t>12/6/2012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23F0-7E29-4DDD-97D7-111D9B19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3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B0E4-06E4-42B7-902E-2CCD9442154A}" type="datetimeFigureOut">
              <a:rPr lang="en-US" smtClean="0"/>
              <a:t>12/6/2012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23F0-7E29-4DDD-97D7-111D9B19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66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B0E4-06E4-42B7-902E-2CCD9442154A}" type="datetimeFigureOut">
              <a:rPr lang="en-US" smtClean="0"/>
              <a:t>12/6/2012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23F0-7E29-4DDD-97D7-111D9B19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16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1B0E4-06E4-42B7-902E-2CCD9442154A}" type="datetimeFigureOut">
              <a:rPr lang="en-US" smtClean="0"/>
              <a:t>12/6/2012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023F0-7E29-4DDD-97D7-111D9B198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9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slide" Target="slide5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slide" Target="slide19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nhai.com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>
                <a:ea typeface="隶书" pitchFamily="49" charset="-122"/>
              </a:rPr>
              <a:t>《</a:t>
            </a:r>
            <a:r>
              <a:rPr lang="zh-CN" altLang="en-US" dirty="0">
                <a:ea typeface="隶书" pitchFamily="49" charset="-122"/>
              </a:rPr>
              <a:t>美洲华语</a:t>
            </a:r>
            <a:r>
              <a:rPr lang="en-US" altLang="zh-CN" dirty="0">
                <a:ea typeface="隶书" pitchFamily="49" charset="-122"/>
              </a:rPr>
              <a:t>》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77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扫描0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611188"/>
            <a:ext cx="89106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1000125" y="5857875"/>
            <a:ext cx="5167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>
                <a:latin typeface="隶书" pitchFamily="49" charset="-122"/>
                <a:ea typeface="隶书" pitchFamily="49" charset="-122"/>
              </a:rPr>
              <a:t>《</a:t>
            </a:r>
            <a:r>
              <a:rPr lang="zh-CN" altLang="en-US" sz="3200">
                <a:latin typeface="隶书" pitchFamily="49" charset="-122"/>
                <a:ea typeface="隶书" pitchFamily="49" charset="-122"/>
              </a:rPr>
              <a:t>美洲华语</a:t>
            </a:r>
            <a:r>
              <a:rPr lang="en-US" altLang="zh-CN" sz="3200">
                <a:latin typeface="隶书" pitchFamily="49" charset="-122"/>
                <a:ea typeface="隶书" pitchFamily="49" charset="-122"/>
              </a:rPr>
              <a:t>》</a:t>
            </a:r>
            <a:r>
              <a:rPr lang="zh-CN" altLang="en-US" sz="3200">
                <a:latin typeface="隶书" pitchFamily="49" charset="-122"/>
                <a:ea typeface="隶书" pitchFamily="49" charset="-122"/>
              </a:rPr>
              <a:t>第二册 </a:t>
            </a:r>
            <a:r>
              <a:rPr lang="en-US" altLang="zh-CN" sz="3200">
                <a:latin typeface="隶书" pitchFamily="49" charset="-122"/>
                <a:ea typeface="隶书" pitchFamily="49" charset="-122"/>
              </a:rPr>
              <a:t>p14</a:t>
            </a:r>
          </a:p>
        </p:txBody>
      </p:sp>
    </p:spTree>
    <p:extLst>
      <p:ext uri="{BB962C8B-B14F-4D97-AF65-F5344CB8AC3E}">
        <p14:creationId xmlns:p14="http://schemas.microsoft.com/office/powerpoint/2010/main" val="3647698834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 descr="扫描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484313"/>
            <a:ext cx="4464050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9" descr="扫描0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10"/>
          <p:cNvSpPr txBox="1">
            <a:spLocks noChangeArrowheads="1"/>
          </p:cNvSpPr>
          <p:nvPr/>
        </p:nvSpPr>
        <p:spPr bwMode="auto">
          <a:xfrm>
            <a:off x="6143625" y="2357438"/>
            <a:ext cx="25717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>
                <a:latin typeface="隶书" pitchFamily="49" charset="-122"/>
                <a:ea typeface="隶书" pitchFamily="49" charset="-122"/>
                <a:hlinkClick r:id="rId5" action="ppaction://hlinksldjump"/>
              </a:rPr>
              <a:t>《</a:t>
            </a:r>
            <a:r>
              <a:rPr lang="zh-CN" altLang="en-US" sz="3200">
                <a:latin typeface="隶书" pitchFamily="49" charset="-122"/>
                <a:ea typeface="隶书" pitchFamily="49" charset="-122"/>
                <a:hlinkClick r:id="rId5" action="ppaction://hlinksldjump"/>
              </a:rPr>
              <a:t>美洲华语</a:t>
            </a:r>
            <a:r>
              <a:rPr lang="en-US" altLang="zh-CN" sz="3200">
                <a:latin typeface="隶书" pitchFamily="49" charset="-122"/>
                <a:ea typeface="隶书" pitchFamily="49" charset="-122"/>
                <a:hlinkClick r:id="rId5" action="ppaction://hlinksldjump"/>
              </a:rPr>
              <a:t>》   </a:t>
            </a:r>
            <a:r>
              <a:rPr lang="zh-CN" altLang="en-US" sz="3200">
                <a:latin typeface="隶书" pitchFamily="49" charset="-122"/>
                <a:ea typeface="隶书" pitchFamily="49" charset="-122"/>
                <a:hlinkClick r:id="rId5" action="ppaction://hlinksldjump"/>
              </a:rPr>
              <a:t>第一册 </a:t>
            </a:r>
            <a:r>
              <a:rPr lang="en-US" altLang="zh-CN" sz="3200">
                <a:latin typeface="隶书" pitchFamily="49" charset="-122"/>
                <a:ea typeface="隶书" pitchFamily="49" charset="-122"/>
                <a:hlinkClick r:id="rId5" action="ppaction://hlinksldjump"/>
              </a:rPr>
              <a:t>p10</a:t>
            </a:r>
            <a:endParaRPr lang="en-US" altLang="zh-CN" sz="3200">
              <a:latin typeface="隶书" pitchFamily="49" charset="-122"/>
              <a:ea typeface="隶书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8814494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>
                <a:ea typeface="隶书" pitchFamily="49" charset="-122"/>
              </a:rPr>
              <a:t>教材特点：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smtClean="0">
                <a:latin typeface="隶书" pitchFamily="49" charset="-122"/>
                <a:ea typeface="隶书" pitchFamily="49" charset="-122"/>
              </a:rPr>
              <a:t>内容涉及各科知识层面（人文关怀、生活伦理、自然科学）</a:t>
            </a:r>
          </a:p>
          <a:p>
            <a:endParaRPr lang="en-US" altLang="zh-CN" smtClean="0">
              <a:ea typeface="宋体" pitchFamily="2" charset="-122"/>
            </a:endParaRPr>
          </a:p>
          <a:p>
            <a:pPr>
              <a:buFontTx/>
              <a:buNone/>
            </a:pPr>
            <a:r>
              <a:rPr lang="zh-CN" altLang="en-US" sz="2400" smtClean="0">
                <a:ea typeface="宋体" pitchFamily="2" charset="-122"/>
              </a:rPr>
              <a:t>学生不再把学习中文当做额外的工作</a:t>
            </a:r>
            <a:endParaRPr lang="en-US" altLang="zh-CN" sz="2400" smtClean="0">
              <a:ea typeface="宋体" pitchFamily="2" charset="-122"/>
            </a:endParaRPr>
          </a:p>
          <a:p>
            <a:pPr>
              <a:buFontTx/>
              <a:buNone/>
            </a:pPr>
            <a:r>
              <a:rPr lang="en-US" altLang="zh-CN" sz="2000" smtClean="0">
                <a:ea typeface="宋体" pitchFamily="2" charset="-122"/>
              </a:rPr>
              <a:t>        </a:t>
            </a:r>
            <a:r>
              <a:rPr lang="zh-CN" altLang="en-US" sz="2000" smtClean="0">
                <a:ea typeface="宋体" pitchFamily="2" charset="-122"/>
              </a:rPr>
              <a:t>课文内容与公立学校其他教学科目相交叉，通过学习中文巩固其他学科，而不是增加负担</a:t>
            </a:r>
            <a:r>
              <a:rPr lang="zh-CN" altLang="en-US" sz="2400" smtClean="0">
                <a:ea typeface="宋体" pitchFamily="2" charset="-122"/>
              </a:rPr>
              <a:t>。</a:t>
            </a:r>
            <a:endParaRPr lang="en-US" altLang="zh-CN" sz="2400" smtClean="0">
              <a:ea typeface="宋体" pitchFamily="2" charset="-122"/>
            </a:endParaRPr>
          </a:p>
          <a:p>
            <a:pPr>
              <a:buFontTx/>
              <a:buNone/>
            </a:pPr>
            <a:endParaRPr lang="en-US" altLang="zh-CN" sz="2400" smtClean="0">
              <a:ea typeface="宋体" pitchFamily="2" charset="-122"/>
            </a:endParaRPr>
          </a:p>
          <a:p>
            <a:pPr>
              <a:buFontTx/>
              <a:buNone/>
            </a:pPr>
            <a:endParaRPr lang="en-US" altLang="zh-CN" sz="2400" smtClean="0">
              <a:ea typeface="宋体" pitchFamily="2" charset="-122"/>
            </a:endParaRP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4314968"/>
      </p:ext>
    </p:extLst>
  </p:cSld>
  <p:clrMapOvr>
    <a:masterClrMapping/>
  </p:clrMapOvr>
  <p:transition advTm="5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扫描0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6443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79388" y="2205038"/>
            <a:ext cx="176371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r>
              <a:rPr lang="zh-CN" altLang="en-US" sz="2800">
                <a:latin typeface="隶书" pitchFamily="49" charset="-122"/>
                <a:ea typeface="隶书" pitchFamily="49" charset="-122"/>
              </a:rPr>
              <a:t>吃东西</a:t>
            </a:r>
            <a:endParaRPr lang="en-US" altLang="zh-CN" sz="2800">
              <a:latin typeface="隶书" pitchFamily="49" charset="-122"/>
              <a:ea typeface="隶书" pitchFamily="49" charset="-122"/>
            </a:endParaRPr>
          </a:p>
          <a:p>
            <a:pPr eaLnBrk="1" hangingPunct="1"/>
            <a:r>
              <a:rPr lang="zh-CN" altLang="en-US" sz="2800">
                <a:latin typeface="隶书" pitchFamily="49" charset="-122"/>
                <a:ea typeface="隶书" pitchFamily="49" charset="-122"/>
              </a:rPr>
              <a:t>第一册 </a:t>
            </a:r>
            <a:r>
              <a:rPr lang="en-US" altLang="zh-CN" sz="2800">
                <a:latin typeface="隶书" pitchFamily="49" charset="-122"/>
                <a:ea typeface="隶书" pitchFamily="49" charset="-122"/>
              </a:rPr>
              <a:t>p32</a:t>
            </a:r>
          </a:p>
        </p:txBody>
      </p:sp>
    </p:spTree>
    <p:extLst>
      <p:ext uri="{BB962C8B-B14F-4D97-AF65-F5344CB8AC3E}">
        <p14:creationId xmlns:p14="http://schemas.microsoft.com/office/powerpoint/2010/main" val="930653319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扫描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41425"/>
            <a:ext cx="4392613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6" descr="扫描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41425"/>
            <a:ext cx="4452937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179388" y="285750"/>
            <a:ext cx="8175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dirty="0">
                <a:latin typeface="隶书" pitchFamily="49" charset="-122"/>
                <a:ea typeface="隶书" pitchFamily="49" charset="-122"/>
              </a:rPr>
              <a:t>第二册第六课 说故事：小水滴旅</a:t>
            </a:r>
            <a:r>
              <a:rPr lang="zh-CN" altLang="en-US" sz="3200" dirty="0" smtClean="0">
                <a:latin typeface="隶书" pitchFamily="49" charset="-122"/>
                <a:ea typeface="隶书" pitchFamily="49" charset="-122"/>
              </a:rPr>
              <a:t>行</a:t>
            </a:r>
            <a:endParaRPr lang="en-US" altLang="zh-CN" sz="3200" dirty="0">
              <a:latin typeface="隶书" pitchFamily="49" charset="-122"/>
              <a:ea typeface="隶书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4527859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扫描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836613"/>
            <a:ext cx="5472113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603250" y="127000"/>
            <a:ext cx="8072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dirty="0">
                <a:latin typeface="隶书" pitchFamily="49" charset="-122"/>
                <a:ea typeface="隶书" pitchFamily="49" charset="-122"/>
              </a:rPr>
              <a:t>第二册第六课 说故事：小水滴旅</a:t>
            </a:r>
            <a:r>
              <a:rPr lang="zh-CN" altLang="en-US" sz="3200" dirty="0" smtClean="0">
                <a:latin typeface="隶书" pitchFamily="49" charset="-122"/>
                <a:ea typeface="隶书" pitchFamily="49" charset="-122"/>
              </a:rPr>
              <a:t>行</a:t>
            </a:r>
            <a:endParaRPr lang="en-US" altLang="zh-CN" sz="3200" dirty="0">
              <a:latin typeface="隶书" pitchFamily="49" charset="-122"/>
              <a:ea typeface="隶书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4581832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扫描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6200"/>
            <a:ext cx="6034088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447800" y="225426"/>
            <a:ext cx="40719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dirty="0">
                <a:ea typeface="隶书" pitchFamily="49" charset="-122"/>
              </a:rPr>
              <a:t>”</a:t>
            </a:r>
            <a:r>
              <a:rPr lang="zh-CN" altLang="en-US" sz="3200" dirty="0">
                <a:latin typeface="隶书" pitchFamily="49" charset="-122"/>
                <a:ea typeface="隶书" pitchFamily="49" charset="-122"/>
              </a:rPr>
              <a:t>垃圾分类和打扫草坪</a:t>
            </a:r>
            <a:r>
              <a:rPr lang="zh-CN" altLang="en-US" sz="3200" dirty="0">
                <a:ea typeface="隶书" pitchFamily="49" charset="-122"/>
              </a:rPr>
              <a:t>”</a:t>
            </a:r>
            <a:r>
              <a:rPr lang="zh-CN" altLang="en-US" sz="3200" dirty="0">
                <a:latin typeface="隶书" pitchFamily="49" charset="-122"/>
                <a:ea typeface="隶书" pitchFamily="49" charset="-122"/>
              </a:rPr>
              <a:t>第四册 </a:t>
            </a:r>
            <a:r>
              <a:rPr lang="en-US" altLang="zh-CN" sz="3200" dirty="0">
                <a:latin typeface="隶书" pitchFamily="49" charset="-122"/>
                <a:ea typeface="隶书" pitchFamily="49" charset="-122"/>
              </a:rPr>
              <a:t>p62 </a:t>
            </a:r>
          </a:p>
        </p:txBody>
      </p:sp>
    </p:spTree>
    <p:extLst>
      <p:ext uri="{BB962C8B-B14F-4D97-AF65-F5344CB8AC3E}">
        <p14:creationId xmlns:p14="http://schemas.microsoft.com/office/powerpoint/2010/main" val="4051254975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扫描0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836613"/>
            <a:ext cx="4824413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717675" y="252413"/>
            <a:ext cx="54181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dirty="0">
                <a:latin typeface="隶书" pitchFamily="49" charset="-122"/>
                <a:ea typeface="隶书" pitchFamily="49" charset="-122"/>
              </a:rPr>
              <a:t>第六册 （简体字版）</a:t>
            </a:r>
            <a:r>
              <a:rPr lang="en-US" altLang="zh-CN" sz="3200" dirty="0">
                <a:latin typeface="隶书" pitchFamily="49" charset="-122"/>
                <a:ea typeface="隶书" pitchFamily="49" charset="-122"/>
              </a:rPr>
              <a:t>p63</a:t>
            </a:r>
          </a:p>
        </p:txBody>
      </p:sp>
    </p:spTree>
    <p:extLst>
      <p:ext uri="{BB962C8B-B14F-4D97-AF65-F5344CB8AC3E}">
        <p14:creationId xmlns:p14="http://schemas.microsoft.com/office/powerpoint/2010/main" val="3660492055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扫描0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04190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扫描0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2298700"/>
            <a:ext cx="50419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571500" y="3571875"/>
            <a:ext cx="28082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>
                <a:latin typeface="隶书" pitchFamily="49" charset="-122"/>
                <a:ea typeface="隶书" pitchFamily="49" charset="-122"/>
              </a:rPr>
              <a:t>食物金字塔</a:t>
            </a:r>
          </a:p>
          <a:p>
            <a:pPr eaLnBrk="1" hangingPunct="1">
              <a:spcBef>
                <a:spcPct val="50000"/>
              </a:spcBef>
            </a:pPr>
            <a:r>
              <a:rPr lang="zh-CN" altLang="en-US" sz="3200">
                <a:latin typeface="隶书" pitchFamily="49" charset="-122"/>
                <a:ea typeface="隶书" pitchFamily="49" charset="-122"/>
              </a:rPr>
              <a:t>第五册 </a:t>
            </a:r>
            <a:r>
              <a:rPr lang="en-US" altLang="zh-CN" sz="3200">
                <a:latin typeface="隶书" pitchFamily="49" charset="-122"/>
                <a:ea typeface="隶书" pitchFamily="49" charset="-122"/>
              </a:rPr>
              <a:t>p63</a:t>
            </a:r>
          </a:p>
        </p:txBody>
      </p:sp>
    </p:spTree>
    <p:extLst>
      <p:ext uri="{BB962C8B-B14F-4D97-AF65-F5344CB8AC3E}">
        <p14:creationId xmlns:p14="http://schemas.microsoft.com/office/powerpoint/2010/main" val="3983973433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229600" cy="1143000"/>
          </a:xfrm>
        </p:spPr>
        <p:txBody>
          <a:bodyPr/>
          <a:lstStyle/>
          <a:p>
            <a:r>
              <a:rPr lang="zh-CN" altLang="en-US" dirty="0" smtClean="0">
                <a:ea typeface="宋体" pitchFamily="2" charset="-122"/>
              </a:rPr>
              <a:t>教材特色：文化教学</a:t>
            </a:r>
            <a:endParaRPr lang="en-US" dirty="0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ea typeface="宋体" pitchFamily="2" charset="-122"/>
              </a:rPr>
              <a:t>通过中西文化比较，让学生更直观地了解中国文化。</a:t>
            </a:r>
            <a:endParaRPr lang="en-US" altLang="zh-CN" dirty="0" smtClean="0">
              <a:ea typeface="宋体" pitchFamily="2" charset="-122"/>
            </a:endParaRPr>
          </a:p>
          <a:p>
            <a:r>
              <a:rPr lang="zh-CN" altLang="en-US" dirty="0" smtClean="0">
                <a:ea typeface="宋体" pitchFamily="2" charset="-122"/>
              </a:rPr>
              <a:t>课文及故事内容与日常生活息息相关，学生在欢笑中学习中文。</a:t>
            </a:r>
            <a:endParaRPr lang="en-US" altLang="zh-CN" dirty="0" smtClean="0">
              <a:ea typeface="宋体" pitchFamily="2" charset="-122"/>
            </a:endParaRPr>
          </a:p>
          <a:p>
            <a:r>
              <a:rPr lang="zh-CN" altLang="en-US" dirty="0" smtClean="0">
                <a:ea typeface="宋体" pitchFamily="2" charset="-122"/>
              </a:rPr>
              <a:t>通过学习中文，了解华人在美国的历史。</a:t>
            </a:r>
            <a:endParaRPr lang="en-US" altLang="zh-CN" dirty="0" smtClean="0">
              <a:ea typeface="宋体" pitchFamily="2" charset="-122"/>
            </a:endParaRP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0807735"/>
      </p:ext>
    </p:extLst>
  </p:cSld>
  <p:clrMapOvr>
    <a:masterClrMapping/>
  </p:clrMapOvr>
  <p:transition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8080375" cy="912813"/>
          </a:xfrm>
        </p:spPr>
        <p:txBody>
          <a:bodyPr/>
          <a:lstStyle/>
          <a:p>
            <a:r>
              <a:rPr lang="en-US" altLang="zh-CN" smtClean="0">
                <a:ea typeface="隶书" pitchFamily="49" charset="-122"/>
              </a:rPr>
              <a:t>《</a:t>
            </a:r>
            <a:r>
              <a:rPr lang="zh-CN" altLang="en-US" smtClean="0">
                <a:ea typeface="隶书" pitchFamily="49" charset="-122"/>
              </a:rPr>
              <a:t>美洲华语</a:t>
            </a:r>
            <a:r>
              <a:rPr lang="en-US" altLang="zh-CN" smtClean="0">
                <a:ea typeface="隶书" pitchFamily="49" charset="-122"/>
              </a:rPr>
              <a:t>》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3438" y="1357313"/>
            <a:ext cx="4038600" cy="4525962"/>
          </a:xfrm>
        </p:spPr>
        <p:txBody>
          <a:bodyPr/>
          <a:lstStyle/>
          <a:p>
            <a:r>
              <a:rPr lang="zh-CN" altLang="en-US" smtClean="0">
                <a:ea typeface="隶书" pitchFamily="49" charset="-122"/>
              </a:rPr>
              <a:t>教材简介</a:t>
            </a:r>
          </a:p>
          <a:p>
            <a:r>
              <a:rPr lang="zh-CN" altLang="en-US" smtClean="0">
                <a:ea typeface="隶书" pitchFamily="49" charset="-122"/>
              </a:rPr>
              <a:t>教学方法</a:t>
            </a:r>
          </a:p>
          <a:p>
            <a:pPr>
              <a:buFontTx/>
              <a:buNone/>
            </a:pPr>
            <a:endParaRPr lang="zh-CN" altLang="en-US" smtClean="0">
              <a:ea typeface="隶书" pitchFamily="49" charset="-122"/>
            </a:endParaRPr>
          </a:p>
        </p:txBody>
      </p:sp>
      <p:pic>
        <p:nvPicPr>
          <p:cNvPr id="4100" name="Picture 7" descr="美洲华语第二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2641600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8" descr="美洲华语第三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420938"/>
            <a:ext cx="2417762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美洲华语第四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716338"/>
            <a:ext cx="2349500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9"/>
          <p:cNvSpPr>
            <a:spLocks noChangeArrowheads="1"/>
          </p:cNvSpPr>
          <p:nvPr/>
        </p:nvSpPr>
        <p:spPr bwMode="auto">
          <a:xfrm>
            <a:off x="4929188" y="3000375"/>
            <a:ext cx="3313112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>
                <a:latin typeface="隶书" pitchFamily="49" charset="-122"/>
                <a:ea typeface="隶书" pitchFamily="49" charset="-122"/>
              </a:rPr>
              <a:t>主编 许笑浓</a:t>
            </a:r>
          </a:p>
          <a:p>
            <a:r>
              <a:rPr lang="zh-CN" altLang="en-US" sz="2800">
                <a:latin typeface="隶书" pitchFamily="49" charset="-122"/>
                <a:ea typeface="隶书" pitchFamily="49" charset="-122"/>
              </a:rPr>
              <a:t>简体版</a:t>
            </a:r>
            <a:r>
              <a:rPr lang="en-US" altLang="zh-CN" sz="2800">
                <a:latin typeface="隶书" pitchFamily="49" charset="-122"/>
                <a:ea typeface="隶书" pitchFamily="49" charset="-122"/>
              </a:rPr>
              <a:t>/</a:t>
            </a:r>
            <a:r>
              <a:rPr lang="zh-CN" altLang="en-US" sz="2800">
                <a:latin typeface="隶书" pitchFamily="49" charset="-122"/>
                <a:ea typeface="隶书" pitchFamily="49" charset="-122"/>
              </a:rPr>
              <a:t>拼音</a:t>
            </a:r>
            <a:endParaRPr lang="en-US" altLang="zh-CN" sz="2800">
              <a:latin typeface="隶书" pitchFamily="49" charset="-122"/>
              <a:ea typeface="隶书" pitchFamily="49" charset="-122"/>
            </a:endParaRPr>
          </a:p>
          <a:p>
            <a:r>
              <a:rPr lang="zh-CN" altLang="en-US" sz="2800">
                <a:latin typeface="隶书" pitchFamily="49" charset="-122"/>
                <a:ea typeface="隶书" pitchFamily="49" charset="-122"/>
              </a:rPr>
              <a:t>北京大学出版社 </a:t>
            </a:r>
            <a:r>
              <a:rPr lang="en-US" altLang="zh-CN" sz="2800">
                <a:latin typeface="隶书" pitchFamily="49" charset="-122"/>
                <a:ea typeface="隶书" pitchFamily="49" charset="-122"/>
              </a:rPr>
              <a:t>2011</a:t>
            </a:r>
            <a:r>
              <a:rPr lang="zh-CN" altLang="en-US" sz="2800">
                <a:latin typeface="隶书" pitchFamily="49" charset="-122"/>
                <a:ea typeface="隶书" pitchFamily="49" charset="-122"/>
              </a:rPr>
              <a:t>年</a:t>
            </a:r>
            <a:endParaRPr lang="en-US" altLang="zh-CN" sz="2800">
              <a:latin typeface="隶书" pitchFamily="49" charset="-122"/>
              <a:ea typeface="隶书" pitchFamily="49" charset="-122"/>
            </a:endParaRPr>
          </a:p>
          <a:p>
            <a:endParaRPr lang="zh-CN" altLang="en-US" sz="2800">
              <a:latin typeface="隶书" pitchFamily="49" charset="-122"/>
              <a:ea typeface="隶书" pitchFamily="49" charset="-122"/>
            </a:endParaRPr>
          </a:p>
          <a:p>
            <a:endParaRPr lang="en-US" altLang="zh-CN" sz="2800">
              <a:latin typeface="隶书" pitchFamily="49" charset="-122"/>
              <a:ea typeface="隶书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6143424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扫描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36688"/>
            <a:ext cx="6103937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448593" y="276860"/>
            <a:ext cx="41433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dirty="0">
                <a:ea typeface="隶书" pitchFamily="49" charset="-122"/>
              </a:rPr>
              <a:t>”</a:t>
            </a:r>
            <a:r>
              <a:rPr lang="zh-CN" altLang="en-US" sz="3200" dirty="0">
                <a:latin typeface="隶书" pitchFamily="49" charset="-122"/>
                <a:ea typeface="隶书" pitchFamily="49" charset="-122"/>
              </a:rPr>
              <a:t>万圣节打扮成孙悟空</a:t>
            </a:r>
            <a:r>
              <a:rPr lang="en-US" altLang="zh-CN" sz="3200" dirty="0">
                <a:ea typeface="隶书" pitchFamily="49" charset="-122"/>
              </a:rPr>
              <a:t>”</a:t>
            </a:r>
            <a:r>
              <a:rPr lang="zh-CN" altLang="en-US" sz="3200" dirty="0">
                <a:latin typeface="隶书" pitchFamily="49" charset="-122"/>
                <a:ea typeface="隶书" pitchFamily="49" charset="-122"/>
              </a:rPr>
              <a:t>第五册 </a:t>
            </a:r>
            <a:r>
              <a:rPr lang="en-US" altLang="zh-CN" sz="3200" dirty="0">
                <a:latin typeface="隶书" pitchFamily="49" charset="-122"/>
                <a:ea typeface="隶书" pitchFamily="49" charset="-122"/>
              </a:rPr>
              <a:t>p33 </a:t>
            </a:r>
          </a:p>
        </p:txBody>
      </p:sp>
    </p:spTree>
    <p:extLst>
      <p:ext uri="{BB962C8B-B14F-4D97-AF65-F5344CB8AC3E}">
        <p14:creationId xmlns:p14="http://schemas.microsoft.com/office/powerpoint/2010/main" val="3172285257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扫描0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5913"/>
            <a:ext cx="4356100" cy="400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扫描0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125538"/>
            <a:ext cx="4859337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285875" y="260350"/>
            <a:ext cx="6022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>
                <a:latin typeface="隶书" pitchFamily="49" charset="-122"/>
                <a:ea typeface="隶书" pitchFamily="49" charset="-122"/>
              </a:rPr>
              <a:t>由制作礼券引申到蔡伦造纸 </a:t>
            </a:r>
          </a:p>
          <a:p>
            <a:pPr eaLnBrk="1" hangingPunct="1">
              <a:spcBef>
                <a:spcPct val="50000"/>
              </a:spcBef>
            </a:pPr>
            <a:r>
              <a:rPr lang="zh-CN" altLang="en-US" sz="3200">
                <a:latin typeface="隶书" pitchFamily="49" charset="-122"/>
                <a:ea typeface="隶书" pitchFamily="49" charset="-122"/>
              </a:rPr>
              <a:t>第五册 </a:t>
            </a:r>
            <a:r>
              <a:rPr lang="en-US" altLang="zh-CN" sz="3200">
                <a:latin typeface="隶书" pitchFamily="49" charset="-122"/>
                <a:ea typeface="隶书" pitchFamily="49" charset="-122"/>
              </a:rPr>
              <a:t>p46-55</a:t>
            </a:r>
          </a:p>
        </p:txBody>
      </p:sp>
    </p:spTree>
    <p:extLst>
      <p:ext uri="{BB962C8B-B14F-4D97-AF65-F5344CB8AC3E}">
        <p14:creationId xmlns:p14="http://schemas.microsoft.com/office/powerpoint/2010/main" val="1355565987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扫描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285750"/>
            <a:ext cx="50212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 descr="扫描0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14688"/>
            <a:ext cx="67945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10"/>
          <p:cNvSpPr txBox="1">
            <a:spLocks noChangeArrowheads="1"/>
          </p:cNvSpPr>
          <p:nvPr/>
        </p:nvSpPr>
        <p:spPr bwMode="auto">
          <a:xfrm>
            <a:off x="214313" y="785813"/>
            <a:ext cx="38512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>
                <a:ea typeface="隶书" pitchFamily="49" charset="-122"/>
              </a:rPr>
              <a:t>“</a:t>
            </a:r>
            <a:r>
              <a:rPr lang="zh-CN" altLang="en-US" sz="2800">
                <a:latin typeface="隶书" pitchFamily="49" charset="-122"/>
                <a:ea typeface="隶书" pitchFamily="49" charset="-122"/>
              </a:rPr>
              <a:t>老人院</a:t>
            </a:r>
            <a:r>
              <a:rPr lang="zh-CN" altLang="en-US" sz="2800">
                <a:ea typeface="隶书" pitchFamily="49" charset="-122"/>
              </a:rPr>
              <a:t>”“</a:t>
            </a:r>
            <a:r>
              <a:rPr lang="zh-CN" altLang="en-US" sz="2800">
                <a:latin typeface="隶书" pitchFamily="49" charset="-122"/>
                <a:ea typeface="隶书" pitchFamily="49" charset="-122"/>
              </a:rPr>
              <a:t>苹果派</a:t>
            </a:r>
            <a:r>
              <a:rPr lang="zh-CN" altLang="en-US" sz="2800">
                <a:ea typeface="隶书" pitchFamily="49" charset="-122"/>
              </a:rPr>
              <a:t>”</a:t>
            </a:r>
            <a:r>
              <a:rPr lang="en-US" altLang="zh-CN" sz="2800">
                <a:ea typeface="隶书" pitchFamily="49" charset="-122"/>
              </a:rPr>
              <a:t>“</a:t>
            </a:r>
            <a:r>
              <a:rPr lang="zh-CN" altLang="en-US" sz="2800">
                <a:latin typeface="隶书" pitchFamily="49" charset="-122"/>
                <a:ea typeface="隶书" pitchFamily="49" charset="-122"/>
              </a:rPr>
              <a:t>感恩节游行</a:t>
            </a:r>
            <a:r>
              <a:rPr lang="en-US" altLang="zh-CN" sz="2800">
                <a:ea typeface="隶书" pitchFamily="49" charset="-122"/>
              </a:rPr>
              <a:t>”</a:t>
            </a:r>
            <a:endParaRPr lang="en-US" altLang="zh-CN" sz="2800">
              <a:latin typeface="隶书" pitchFamily="49" charset="-122"/>
              <a:ea typeface="隶书" pitchFamily="49" charset="-122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sz="2800">
                <a:latin typeface="隶书" pitchFamily="49" charset="-122"/>
                <a:ea typeface="隶书" pitchFamily="49" charset="-122"/>
              </a:rPr>
              <a:t>第四册 </a:t>
            </a:r>
            <a:r>
              <a:rPr lang="en-US" altLang="zh-CN" sz="2800">
                <a:ea typeface="隶书" pitchFamily="49" charset="-122"/>
              </a:rPr>
              <a:t>p24 &amp; p32</a:t>
            </a:r>
          </a:p>
        </p:txBody>
      </p:sp>
    </p:spTree>
    <p:extLst>
      <p:ext uri="{BB962C8B-B14F-4D97-AF65-F5344CB8AC3E}">
        <p14:creationId xmlns:p14="http://schemas.microsoft.com/office/powerpoint/2010/main" val="1937278051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扫描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350"/>
            <a:ext cx="4572000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 descr="扫描0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47164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AutoShap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8101013" y="5661025"/>
            <a:ext cx="288925" cy="287338"/>
          </a:xfrm>
          <a:prstGeom prst="octagon">
            <a:avLst>
              <a:gd name="adj" fmla="val 29287"/>
            </a:avLst>
          </a:prstGeom>
          <a:solidFill>
            <a:srgbClr val="FEFE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5605" name="Picture 11" descr="扫描00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005263"/>
            <a:ext cx="5435600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427573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扫描0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0"/>
            <a:ext cx="59563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扫描00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9548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0" y="2071688"/>
            <a:ext cx="3429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>
                <a:ea typeface="隶书" pitchFamily="49" charset="-122"/>
              </a:rPr>
              <a:t>“</a:t>
            </a:r>
            <a:r>
              <a:rPr lang="en-US" altLang="zh-CN" sz="3200">
                <a:ea typeface="隶书" pitchFamily="49" charset="-122"/>
              </a:rPr>
              <a:t>Miller</a:t>
            </a:r>
            <a:r>
              <a:rPr lang="zh-CN" altLang="en-US" sz="3200">
                <a:latin typeface="隶书" pitchFamily="49" charset="-122"/>
                <a:ea typeface="隶书" pitchFamily="49" charset="-122"/>
              </a:rPr>
              <a:t>老师与孔子</a:t>
            </a:r>
            <a:r>
              <a:rPr lang="zh-CN" altLang="en-US" sz="3200">
                <a:ea typeface="隶书" pitchFamily="49" charset="-122"/>
              </a:rPr>
              <a:t>”</a:t>
            </a:r>
            <a:r>
              <a:rPr lang="zh-CN" altLang="en-US" sz="3200">
                <a:latin typeface="隶书" pitchFamily="49" charset="-122"/>
                <a:ea typeface="隶书" pitchFamily="49" charset="-122"/>
              </a:rPr>
              <a:t>第六册 </a:t>
            </a:r>
            <a:r>
              <a:rPr lang="en-US" altLang="zh-CN" sz="3200">
                <a:latin typeface="隶书" pitchFamily="49" charset="-122"/>
                <a:ea typeface="隶书" pitchFamily="49" charset="-122"/>
              </a:rPr>
              <a:t>p93</a:t>
            </a: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6929438" y="2997200"/>
            <a:ext cx="221456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>
                <a:ea typeface="隶书" pitchFamily="49" charset="-122"/>
              </a:rPr>
              <a:t>“</a:t>
            </a:r>
            <a:r>
              <a:rPr lang="zh-CN" altLang="en-US" sz="3200">
                <a:latin typeface="隶书" pitchFamily="49" charset="-122"/>
                <a:ea typeface="隶书" pitchFamily="49" charset="-122"/>
              </a:rPr>
              <a:t>北极星与指南针</a:t>
            </a:r>
            <a:r>
              <a:rPr lang="zh-CN" altLang="en-US" sz="3200">
                <a:ea typeface="隶书" pitchFamily="49" charset="-122"/>
              </a:rPr>
              <a:t>”</a:t>
            </a:r>
            <a:r>
              <a:rPr lang="zh-CN" altLang="en-US" sz="3200">
                <a:latin typeface="隶书" pitchFamily="49" charset="-122"/>
                <a:ea typeface="隶书" pitchFamily="49" charset="-122"/>
              </a:rPr>
              <a:t> 第四册</a:t>
            </a:r>
            <a:r>
              <a:rPr lang="en-US" altLang="zh-CN" sz="3200">
                <a:latin typeface="隶书" pitchFamily="49" charset="-122"/>
                <a:ea typeface="隶书" pitchFamily="49" charset="-122"/>
              </a:rPr>
              <a:t>p84</a:t>
            </a:r>
          </a:p>
        </p:txBody>
      </p:sp>
    </p:spTree>
    <p:extLst>
      <p:ext uri="{BB962C8B-B14F-4D97-AF65-F5344CB8AC3E}">
        <p14:creationId xmlns:p14="http://schemas.microsoft.com/office/powerpoint/2010/main" val="3540849074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扫描0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46300"/>
            <a:ext cx="4392613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14313" y="500063"/>
            <a:ext cx="39592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>
                <a:latin typeface="隶书" pitchFamily="49" charset="-122"/>
                <a:ea typeface="隶书" pitchFamily="49" charset="-122"/>
              </a:rPr>
              <a:t>嫦娥奔月</a:t>
            </a:r>
            <a:r>
              <a:rPr lang="en-US" altLang="zh-CN" sz="3200">
                <a:latin typeface="隶书" pitchFamily="49" charset="-122"/>
                <a:ea typeface="隶书" pitchFamily="49" charset="-122"/>
              </a:rPr>
              <a:t>《</a:t>
            </a:r>
            <a:r>
              <a:rPr lang="zh-CN" altLang="en-US" sz="3200">
                <a:latin typeface="隶书" pitchFamily="49" charset="-122"/>
                <a:ea typeface="隶书" pitchFamily="49" charset="-122"/>
              </a:rPr>
              <a:t>美洲华语</a:t>
            </a:r>
            <a:r>
              <a:rPr lang="en-US" altLang="zh-CN" sz="3200">
                <a:latin typeface="隶书" pitchFamily="49" charset="-122"/>
                <a:ea typeface="隶书" pitchFamily="49" charset="-122"/>
              </a:rPr>
              <a:t>》</a:t>
            </a:r>
          </a:p>
          <a:p>
            <a:pPr eaLnBrk="1" hangingPunct="1">
              <a:spcBef>
                <a:spcPct val="50000"/>
              </a:spcBef>
            </a:pPr>
            <a:r>
              <a:rPr lang="zh-CN" altLang="en-US" sz="3200">
                <a:latin typeface="隶书" pitchFamily="49" charset="-122"/>
                <a:ea typeface="隶书" pitchFamily="49" charset="-122"/>
              </a:rPr>
              <a:t>第三册 </a:t>
            </a:r>
            <a:r>
              <a:rPr lang="en-US" altLang="zh-CN" sz="3200">
                <a:latin typeface="隶书" pitchFamily="49" charset="-122"/>
                <a:ea typeface="隶书" pitchFamily="49" charset="-122"/>
              </a:rPr>
              <a:t>p22</a:t>
            </a:r>
          </a:p>
        </p:txBody>
      </p:sp>
      <p:pic>
        <p:nvPicPr>
          <p:cNvPr id="27652" name="Picture 4" descr="扫描0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5076825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4653598" y="4967923"/>
            <a:ext cx="39592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dirty="0">
                <a:latin typeface="隶书" pitchFamily="49" charset="-122"/>
                <a:ea typeface="隶书" pitchFamily="49" charset="-122"/>
              </a:rPr>
              <a:t>西游记</a:t>
            </a:r>
            <a:r>
              <a:rPr lang="en-US" altLang="zh-CN" sz="3200" dirty="0">
                <a:latin typeface="隶书" pitchFamily="49" charset="-122"/>
                <a:ea typeface="隶书" pitchFamily="49" charset="-122"/>
              </a:rPr>
              <a:t>《</a:t>
            </a:r>
            <a:r>
              <a:rPr lang="zh-CN" altLang="en-US" sz="3200" dirty="0">
                <a:latin typeface="隶书" pitchFamily="49" charset="-122"/>
                <a:ea typeface="隶书" pitchFamily="49" charset="-122"/>
              </a:rPr>
              <a:t>美洲华语</a:t>
            </a:r>
            <a:r>
              <a:rPr lang="en-US" altLang="zh-CN" sz="3200" dirty="0">
                <a:latin typeface="隶书" pitchFamily="49" charset="-122"/>
                <a:ea typeface="隶书" pitchFamily="49" charset="-122"/>
              </a:rPr>
              <a:t>》</a:t>
            </a:r>
          </a:p>
          <a:p>
            <a:pPr eaLnBrk="1" hangingPunct="1">
              <a:spcBef>
                <a:spcPct val="50000"/>
              </a:spcBef>
            </a:pPr>
            <a:r>
              <a:rPr lang="zh-CN" altLang="en-US" sz="3200" dirty="0">
                <a:latin typeface="隶书" pitchFamily="49" charset="-122"/>
                <a:ea typeface="隶书" pitchFamily="49" charset="-122"/>
              </a:rPr>
              <a:t>第五</a:t>
            </a:r>
            <a:r>
              <a:rPr lang="zh-CN" altLang="en-US" sz="3200" dirty="0" smtClean="0">
                <a:latin typeface="隶书" pitchFamily="49" charset="-122"/>
                <a:ea typeface="隶书" pitchFamily="49" charset="-122"/>
              </a:rPr>
              <a:t>册</a:t>
            </a:r>
            <a:endParaRPr lang="en-US" altLang="zh-CN" sz="3200" dirty="0">
              <a:latin typeface="隶书" pitchFamily="49" charset="-122"/>
              <a:ea typeface="隶书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9686233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8424863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643063" y="428625"/>
            <a:ext cx="64801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>
                <a:latin typeface="隶书" pitchFamily="49" charset="-122"/>
                <a:ea typeface="隶书" pitchFamily="49" charset="-122"/>
              </a:rPr>
              <a:t>讲解“考”和“孝”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3200">
                <a:latin typeface="隶书" pitchFamily="49" charset="-122"/>
                <a:ea typeface="隶书" pitchFamily="49" charset="-122"/>
              </a:rPr>
              <a:t>《</a:t>
            </a:r>
            <a:r>
              <a:rPr lang="zh-CN" altLang="en-US" sz="3200">
                <a:latin typeface="隶书" pitchFamily="49" charset="-122"/>
                <a:ea typeface="隶书" pitchFamily="49" charset="-122"/>
              </a:rPr>
              <a:t>美洲华语</a:t>
            </a:r>
            <a:r>
              <a:rPr lang="en-US" altLang="zh-CN" sz="3200">
                <a:latin typeface="隶书" pitchFamily="49" charset="-122"/>
                <a:ea typeface="隶书" pitchFamily="49" charset="-122"/>
              </a:rPr>
              <a:t>》</a:t>
            </a:r>
            <a:r>
              <a:rPr lang="zh-CN" altLang="en-US" sz="3200">
                <a:latin typeface="隶书" pitchFamily="49" charset="-122"/>
                <a:ea typeface="隶书" pitchFamily="49" charset="-122"/>
              </a:rPr>
              <a:t>第四册 </a:t>
            </a:r>
            <a:r>
              <a:rPr lang="en-US" altLang="zh-CN" sz="3200">
                <a:latin typeface="隶书" pitchFamily="49" charset="-122"/>
                <a:ea typeface="隶书" pitchFamily="49" charset="-122"/>
              </a:rPr>
              <a:t>p13</a:t>
            </a:r>
          </a:p>
        </p:txBody>
      </p:sp>
    </p:spTree>
    <p:extLst>
      <p:ext uri="{BB962C8B-B14F-4D97-AF65-F5344CB8AC3E}">
        <p14:creationId xmlns:p14="http://schemas.microsoft.com/office/powerpoint/2010/main" val="309324600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en-US" altLang="zh-CN" smtClean="0">
                <a:ea typeface="隶书" pitchFamily="49" charset="-122"/>
              </a:rPr>
              <a:t>《</a:t>
            </a:r>
            <a:r>
              <a:rPr lang="zh-CN" altLang="en-US" smtClean="0">
                <a:ea typeface="隶书" pitchFamily="49" charset="-122"/>
              </a:rPr>
              <a:t>美洲华语</a:t>
            </a:r>
            <a:r>
              <a:rPr lang="en-US" altLang="zh-CN" smtClean="0">
                <a:ea typeface="隶书" pitchFamily="49" charset="-122"/>
              </a:rPr>
              <a:t>》</a:t>
            </a:r>
            <a:r>
              <a:rPr lang="zh-CN" altLang="en-US" smtClean="0">
                <a:ea typeface="隶书" pitchFamily="49" charset="-122"/>
              </a:rPr>
              <a:t>教学方法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r>
              <a:rPr lang="zh-CN" altLang="en-US" dirty="0" smtClean="0">
                <a:latin typeface="隶书" pitchFamily="49" charset="-122"/>
                <a:ea typeface="隶书" pitchFamily="49" charset="-122"/>
              </a:rPr>
              <a:t>课本</a:t>
            </a:r>
          </a:p>
          <a:p>
            <a:r>
              <a:rPr lang="zh-CN" altLang="en-US" dirty="0" smtClean="0">
                <a:latin typeface="隶书" pitchFamily="49" charset="-122"/>
                <a:ea typeface="隶书" pitchFamily="49" charset="-122"/>
              </a:rPr>
              <a:t>练习册</a:t>
            </a:r>
          </a:p>
          <a:p>
            <a:r>
              <a:rPr lang="zh-CN" altLang="en-US" dirty="0" smtClean="0">
                <a:latin typeface="隶书" pitchFamily="49" charset="-122"/>
                <a:ea typeface="隶书" pitchFamily="49" charset="-122"/>
              </a:rPr>
              <a:t>字卡</a:t>
            </a:r>
          </a:p>
          <a:p>
            <a:r>
              <a:rPr lang="en-US" altLang="zh-CN" dirty="0" smtClean="0">
                <a:latin typeface="隶书" pitchFamily="49" charset="-122"/>
                <a:ea typeface="隶书" pitchFamily="49" charset="-122"/>
              </a:rPr>
              <a:t>DVD(</a:t>
            </a:r>
            <a:r>
              <a:rPr lang="zh-CN" altLang="en-US" dirty="0" smtClean="0">
                <a:latin typeface="隶书" pitchFamily="49" charset="-122"/>
                <a:ea typeface="隶书" pitchFamily="49" charset="-122"/>
              </a:rPr>
              <a:t>第一册至第七册）</a:t>
            </a:r>
            <a:endParaRPr lang="en-US" altLang="zh-CN" dirty="0" smtClean="0">
              <a:latin typeface="隶书" pitchFamily="49" charset="-122"/>
              <a:ea typeface="隶书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4683228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smtClean="0">
                <a:ea typeface="隶书" pitchFamily="49" charset="-122"/>
              </a:rPr>
              <a:t>《</a:t>
            </a:r>
            <a:r>
              <a:rPr lang="zh-CN" altLang="en-US" smtClean="0">
                <a:ea typeface="隶书" pitchFamily="49" charset="-122"/>
              </a:rPr>
              <a:t>美洲华语</a:t>
            </a:r>
            <a:r>
              <a:rPr lang="en-US" altLang="zh-CN" smtClean="0">
                <a:ea typeface="隶书" pitchFamily="49" charset="-122"/>
              </a:rPr>
              <a:t>》</a:t>
            </a:r>
            <a:r>
              <a:rPr lang="zh-CN" altLang="en-US" smtClean="0">
                <a:ea typeface="隶书" pitchFamily="49" charset="-122"/>
              </a:rPr>
              <a:t>课本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1600200"/>
            <a:ext cx="4038600" cy="4852988"/>
          </a:xfrm>
        </p:spPr>
        <p:txBody>
          <a:bodyPr/>
          <a:lstStyle/>
          <a:p>
            <a:pPr marL="533400" indent="-533400"/>
            <a:r>
              <a:rPr lang="zh-CN" altLang="en-US" sz="2800" smtClean="0">
                <a:latin typeface="隶书" pitchFamily="49" charset="-122"/>
                <a:ea typeface="隶书" pitchFamily="49" charset="-122"/>
              </a:rPr>
              <a:t>共</a:t>
            </a:r>
            <a:r>
              <a:rPr lang="en-US" altLang="zh-CN" sz="2800" smtClean="0">
                <a:latin typeface="隶书" pitchFamily="49" charset="-122"/>
                <a:ea typeface="隶书" pitchFamily="49" charset="-122"/>
              </a:rPr>
              <a:t>12</a:t>
            </a:r>
            <a:r>
              <a:rPr lang="zh-CN" altLang="en-US" sz="2800" smtClean="0">
                <a:latin typeface="隶书" pitchFamily="49" charset="-122"/>
                <a:ea typeface="隶书" pitchFamily="49" charset="-122"/>
              </a:rPr>
              <a:t>册，针对</a:t>
            </a:r>
            <a:r>
              <a:rPr lang="en-US" altLang="zh-CN" sz="2800" smtClean="0">
                <a:ea typeface="隶书" pitchFamily="49" charset="-122"/>
              </a:rPr>
              <a:t>K-12</a:t>
            </a:r>
            <a:r>
              <a:rPr lang="zh-CN" altLang="en-US" sz="2800" smtClean="0">
                <a:latin typeface="隶书" pitchFamily="49" charset="-122"/>
                <a:ea typeface="隶书" pitchFamily="49" charset="-122"/>
              </a:rPr>
              <a:t>，衔接</a:t>
            </a:r>
            <a:r>
              <a:rPr lang="en-US" altLang="zh-CN" sz="2800" smtClean="0">
                <a:ea typeface="隶书" pitchFamily="49" charset="-122"/>
              </a:rPr>
              <a:t>AP</a:t>
            </a:r>
            <a:r>
              <a:rPr lang="zh-CN" altLang="en-US" sz="2800" smtClean="0">
                <a:latin typeface="隶书" pitchFamily="49" charset="-122"/>
                <a:ea typeface="隶书" pitchFamily="49" charset="-122"/>
              </a:rPr>
              <a:t>和大学中文教学</a:t>
            </a:r>
          </a:p>
          <a:p>
            <a:pPr marL="533400" indent="-533400">
              <a:buFontTx/>
              <a:buNone/>
            </a:pPr>
            <a:endParaRPr lang="zh-CN" altLang="en-US" sz="2800" smtClean="0"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30724" name="Picture 4" descr="美洲华语第一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20161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美洲华语第二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557338"/>
            <a:ext cx="208756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美洲华语第三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05263"/>
            <a:ext cx="20161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美洲华语第四册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005263"/>
            <a:ext cx="20891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990509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smtClean="0">
                <a:ea typeface="隶书" pitchFamily="49" charset="-122"/>
              </a:rPr>
              <a:t>《</a:t>
            </a:r>
            <a:r>
              <a:rPr lang="zh-CN" altLang="en-US" smtClean="0">
                <a:ea typeface="隶书" pitchFamily="49" charset="-122"/>
              </a:rPr>
              <a:t>美洲华语</a:t>
            </a:r>
            <a:r>
              <a:rPr lang="en-US" altLang="zh-CN" smtClean="0">
                <a:ea typeface="隶书" pitchFamily="49" charset="-122"/>
              </a:rPr>
              <a:t>》</a:t>
            </a:r>
            <a:r>
              <a:rPr lang="zh-CN" altLang="en-US" smtClean="0">
                <a:ea typeface="隶书" pitchFamily="49" charset="-122"/>
              </a:rPr>
              <a:t>课本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1600200"/>
            <a:ext cx="4038600" cy="4852988"/>
          </a:xfrm>
        </p:spPr>
        <p:txBody>
          <a:bodyPr/>
          <a:lstStyle/>
          <a:p>
            <a:pPr marL="533400" indent="-533400">
              <a:buFontTx/>
              <a:buNone/>
            </a:pPr>
            <a:r>
              <a:rPr lang="zh-CN" altLang="en-US" sz="2800" b="1" smtClean="0">
                <a:latin typeface="隶书" pitchFamily="49" charset="-122"/>
                <a:ea typeface="隶书" pitchFamily="49" charset="-122"/>
              </a:rPr>
              <a:t>教学进度</a:t>
            </a:r>
          </a:p>
          <a:p>
            <a:pPr marL="533400" indent="-533400"/>
            <a:r>
              <a:rPr lang="zh-CN" altLang="en-US" sz="2800" smtClean="0">
                <a:latin typeface="隶书" pitchFamily="49" charset="-122"/>
                <a:ea typeface="隶书" pitchFamily="49" charset="-122"/>
              </a:rPr>
              <a:t>每册</a:t>
            </a:r>
            <a:r>
              <a:rPr lang="en-US" altLang="zh-CN" sz="2800" smtClean="0">
                <a:latin typeface="隶书" pitchFamily="49" charset="-122"/>
                <a:ea typeface="隶书" pitchFamily="49" charset="-122"/>
              </a:rPr>
              <a:t>8-10</a:t>
            </a:r>
            <a:r>
              <a:rPr lang="zh-CN" altLang="en-US" sz="2800" smtClean="0">
                <a:latin typeface="隶书" pitchFamily="49" charset="-122"/>
                <a:ea typeface="隶书" pitchFamily="49" charset="-122"/>
              </a:rPr>
              <a:t>单元</a:t>
            </a:r>
            <a:endParaRPr lang="en-US" altLang="zh-CN" sz="2800" smtClean="0">
              <a:latin typeface="隶书" pitchFamily="49" charset="-122"/>
              <a:ea typeface="隶书" pitchFamily="49" charset="-122"/>
            </a:endParaRPr>
          </a:p>
          <a:p>
            <a:pPr marL="533400" indent="-533400"/>
            <a:r>
              <a:rPr lang="zh-CN" altLang="en-US" sz="2800" smtClean="0">
                <a:latin typeface="隶书" pitchFamily="49" charset="-122"/>
                <a:ea typeface="隶书" pitchFamily="49" charset="-122"/>
              </a:rPr>
              <a:t>每单元学习</a:t>
            </a:r>
            <a:r>
              <a:rPr lang="en-US" altLang="zh-CN" sz="2800" smtClean="0">
                <a:latin typeface="隶书" pitchFamily="49" charset="-122"/>
                <a:ea typeface="隶书" pitchFamily="49" charset="-122"/>
              </a:rPr>
              <a:t>3</a:t>
            </a:r>
            <a:r>
              <a:rPr lang="zh-CN" altLang="en-US" sz="2800" smtClean="0">
                <a:latin typeface="隶书" pitchFamily="49" charset="-122"/>
                <a:ea typeface="隶书" pitchFamily="49" charset="-122"/>
              </a:rPr>
              <a:t>周</a:t>
            </a:r>
          </a:p>
          <a:p>
            <a:pPr marL="533400" indent="-533400">
              <a:buFontTx/>
              <a:buNone/>
            </a:pPr>
            <a:r>
              <a:rPr lang="zh-CN" altLang="en-US" sz="2800" b="1" smtClean="0">
                <a:latin typeface="隶书" pitchFamily="49" charset="-122"/>
                <a:ea typeface="隶书" pitchFamily="49" charset="-122"/>
              </a:rPr>
              <a:t>内容</a:t>
            </a:r>
          </a:p>
          <a:p>
            <a:pPr marL="533400" indent="-533400"/>
            <a:r>
              <a:rPr lang="zh-CN" altLang="en-US" sz="2800" smtClean="0">
                <a:latin typeface="隶书" pitchFamily="49" charset="-122"/>
                <a:ea typeface="隶书" pitchFamily="49" charset="-122"/>
              </a:rPr>
              <a:t>说故事</a:t>
            </a:r>
            <a:endParaRPr lang="en-US" altLang="zh-CN" sz="2800" smtClean="0">
              <a:latin typeface="隶书" pitchFamily="49" charset="-122"/>
              <a:ea typeface="隶书" pitchFamily="49" charset="-122"/>
            </a:endParaRPr>
          </a:p>
          <a:p>
            <a:pPr marL="533400" indent="-533400"/>
            <a:r>
              <a:rPr lang="zh-CN" altLang="en-US" sz="2800" smtClean="0">
                <a:latin typeface="隶书" pitchFamily="49" charset="-122"/>
                <a:ea typeface="隶书" pitchFamily="49" charset="-122"/>
              </a:rPr>
              <a:t>念课文</a:t>
            </a:r>
            <a:endParaRPr lang="en-US" altLang="zh-CN" sz="2800" smtClean="0">
              <a:latin typeface="隶书" pitchFamily="49" charset="-122"/>
              <a:ea typeface="隶书" pitchFamily="49" charset="-122"/>
            </a:endParaRPr>
          </a:p>
          <a:p>
            <a:pPr marL="533400" indent="-533400"/>
            <a:r>
              <a:rPr lang="zh-CN" altLang="en-US" sz="2800" smtClean="0">
                <a:latin typeface="隶书" pitchFamily="49" charset="-122"/>
                <a:ea typeface="隶书" pitchFamily="49" charset="-122"/>
              </a:rPr>
              <a:t>教生字词、句子练习</a:t>
            </a:r>
          </a:p>
          <a:p>
            <a:pPr marL="533400" indent="-533400"/>
            <a:r>
              <a:rPr lang="zh-CN" altLang="en-US" sz="2800" smtClean="0">
                <a:latin typeface="隶书" pitchFamily="49" charset="-122"/>
                <a:ea typeface="隶书" pitchFamily="49" charset="-122"/>
              </a:rPr>
              <a:t>课堂活动</a:t>
            </a:r>
          </a:p>
          <a:p>
            <a:pPr marL="533400" indent="-533400"/>
            <a:r>
              <a:rPr lang="zh-CN" altLang="en-US" sz="2800" smtClean="0">
                <a:latin typeface="隶书" pitchFamily="49" charset="-122"/>
                <a:ea typeface="隶书" pitchFamily="49" charset="-122"/>
              </a:rPr>
              <a:t>说明作业</a:t>
            </a:r>
          </a:p>
          <a:p>
            <a:pPr marL="533400" indent="-533400">
              <a:buFontTx/>
              <a:buAutoNum type="arabicPeriod"/>
            </a:pPr>
            <a:endParaRPr lang="zh-CN" altLang="en-US" sz="2800" smtClean="0"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31748" name="Picture 4" descr="美洲华语第五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2268537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美洲华语第六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700213"/>
            <a:ext cx="22669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美洲华语第七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33825"/>
            <a:ext cx="2239962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283947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zh-CN" altLang="en-US" smtClean="0">
                <a:ea typeface="隶书" pitchFamily="49" charset="-122"/>
              </a:rPr>
              <a:t>谁适合使用本套教材？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71500" y="1857375"/>
            <a:ext cx="8229600" cy="4525963"/>
          </a:xfrm>
        </p:spPr>
        <p:txBody>
          <a:bodyPr/>
          <a:lstStyle/>
          <a:p>
            <a:r>
              <a:rPr lang="zh-CN" altLang="en-US" sz="4000" smtClean="0">
                <a:latin typeface="隶书" pitchFamily="49" charset="-122"/>
                <a:ea typeface="隶书" pitchFamily="49" charset="-122"/>
              </a:rPr>
              <a:t>北美地区</a:t>
            </a:r>
          </a:p>
          <a:p>
            <a:r>
              <a:rPr lang="zh-CN" altLang="en-US" sz="4000" smtClean="0">
                <a:ea typeface="隶书" pitchFamily="49" charset="-122"/>
              </a:rPr>
              <a:t>周末中文学校</a:t>
            </a:r>
            <a:r>
              <a:rPr lang="en-US" altLang="zh-CN" sz="4000" smtClean="0">
                <a:ea typeface="隶书" pitchFamily="49" charset="-122"/>
              </a:rPr>
              <a:t>/</a:t>
            </a:r>
            <a:r>
              <a:rPr lang="zh-CN" altLang="en-US" sz="4000" smtClean="0">
                <a:ea typeface="隶书" pitchFamily="49" charset="-122"/>
              </a:rPr>
              <a:t>中文课后班</a:t>
            </a:r>
            <a:endParaRPr lang="zh-CN" altLang="en-US" sz="4000" smtClean="0">
              <a:latin typeface="隶书" pitchFamily="49" charset="-122"/>
              <a:ea typeface="隶书" pitchFamily="49" charset="-122"/>
            </a:endParaRPr>
          </a:p>
          <a:p>
            <a:r>
              <a:rPr lang="zh-CN" altLang="en-US" sz="4000" smtClean="0">
                <a:latin typeface="隶书" pitchFamily="49" charset="-122"/>
                <a:ea typeface="隶书" pitchFamily="49" charset="-122"/>
              </a:rPr>
              <a:t>每周上课</a:t>
            </a:r>
            <a:r>
              <a:rPr lang="en-US" altLang="zh-CN" sz="4000" smtClean="0">
                <a:latin typeface="隶书" pitchFamily="49" charset="-122"/>
                <a:ea typeface="隶书" pitchFamily="49" charset="-122"/>
              </a:rPr>
              <a:t>2-4</a:t>
            </a:r>
            <a:r>
              <a:rPr lang="zh-CN" altLang="en-US" sz="4000" smtClean="0">
                <a:latin typeface="隶书" pitchFamily="49" charset="-122"/>
                <a:ea typeface="隶书" pitchFamily="49" charset="-122"/>
              </a:rPr>
              <a:t>小时</a:t>
            </a:r>
            <a:endParaRPr lang="en-US" altLang="zh-CN" sz="4000" smtClean="0">
              <a:latin typeface="隶书" pitchFamily="49" charset="-122"/>
              <a:ea typeface="隶书" pitchFamily="49" charset="-122"/>
            </a:endParaRPr>
          </a:p>
          <a:p>
            <a:r>
              <a:rPr lang="zh-CN" altLang="en-US" sz="4000" smtClean="0">
                <a:latin typeface="隶书" pitchFamily="49" charset="-122"/>
                <a:ea typeface="隶书" pitchFamily="49" charset="-122"/>
              </a:rPr>
              <a:t>为北美学生老师量身定制</a:t>
            </a:r>
          </a:p>
          <a:p>
            <a:pPr>
              <a:buFontTx/>
              <a:buNone/>
            </a:pPr>
            <a:endParaRPr lang="en-US" altLang="zh-CN" smtClean="0">
              <a:ea typeface="隶书" pitchFamily="49" charset="-122"/>
            </a:endParaRPr>
          </a:p>
          <a:p>
            <a:endParaRPr lang="zh-CN" altLang="en-US" smtClean="0"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8460521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en-US" altLang="zh-CN" smtClean="0">
                <a:ea typeface="隶书" pitchFamily="49" charset="-122"/>
              </a:rPr>
              <a:t>《</a:t>
            </a:r>
            <a:r>
              <a:rPr lang="zh-CN" altLang="en-US" smtClean="0">
                <a:ea typeface="隶书" pitchFamily="49" charset="-122"/>
              </a:rPr>
              <a:t>美洲华语</a:t>
            </a:r>
            <a:r>
              <a:rPr lang="en-US" altLang="zh-CN" smtClean="0">
                <a:ea typeface="隶书" pitchFamily="49" charset="-122"/>
              </a:rPr>
              <a:t>》</a:t>
            </a:r>
            <a:r>
              <a:rPr lang="zh-CN" altLang="en-US" smtClean="0">
                <a:ea typeface="隶书" pitchFamily="49" charset="-122"/>
              </a:rPr>
              <a:t>练习册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785938"/>
            <a:ext cx="4500563" cy="4525962"/>
          </a:xfrm>
        </p:spPr>
        <p:txBody>
          <a:bodyPr/>
          <a:lstStyle/>
          <a:p>
            <a:r>
              <a:rPr lang="zh-CN" altLang="en-US" sz="3600" smtClean="0">
                <a:latin typeface="隶书" pitchFamily="49" charset="-122"/>
                <a:ea typeface="隶书" pitchFamily="49" charset="-122"/>
              </a:rPr>
              <a:t>活页练习册</a:t>
            </a:r>
            <a:endParaRPr lang="en-US" altLang="zh-CN" sz="3600" smtClean="0">
              <a:latin typeface="隶书" pitchFamily="49" charset="-122"/>
              <a:ea typeface="隶书" pitchFamily="49" charset="-122"/>
            </a:endParaRPr>
          </a:p>
          <a:p>
            <a:r>
              <a:rPr lang="zh-CN" altLang="en-US" sz="3600" smtClean="0">
                <a:latin typeface="隶书" pitchFamily="49" charset="-122"/>
                <a:ea typeface="隶书" pitchFamily="49" charset="-122"/>
              </a:rPr>
              <a:t>每单元</a:t>
            </a:r>
            <a:r>
              <a:rPr lang="en-US" altLang="zh-CN" sz="3600" smtClean="0">
                <a:latin typeface="隶书" pitchFamily="49" charset="-122"/>
                <a:ea typeface="隶书" pitchFamily="49" charset="-122"/>
              </a:rPr>
              <a:t>18</a:t>
            </a:r>
            <a:r>
              <a:rPr lang="zh-CN" altLang="en-US" sz="3600" smtClean="0">
                <a:latin typeface="隶书" pitchFamily="49" charset="-122"/>
                <a:ea typeface="隶书" pitchFamily="49" charset="-122"/>
              </a:rPr>
              <a:t>页，共</a:t>
            </a:r>
            <a:r>
              <a:rPr lang="en-US" altLang="zh-CN" sz="3600" smtClean="0">
                <a:latin typeface="隶书" pitchFamily="49" charset="-122"/>
                <a:ea typeface="隶书" pitchFamily="49" charset="-122"/>
              </a:rPr>
              <a:t>3</a:t>
            </a:r>
            <a:r>
              <a:rPr lang="zh-CN" altLang="en-US" sz="3600" smtClean="0">
                <a:latin typeface="隶书" pitchFamily="49" charset="-122"/>
                <a:ea typeface="隶书" pitchFamily="49" charset="-122"/>
              </a:rPr>
              <a:t>周</a:t>
            </a:r>
          </a:p>
          <a:p>
            <a:r>
              <a:rPr lang="zh-CN" altLang="en-US" sz="3600" smtClean="0">
                <a:latin typeface="隶书" pitchFamily="49" charset="-122"/>
                <a:ea typeface="隶书" pitchFamily="49" charset="-122"/>
              </a:rPr>
              <a:t>每单元</a:t>
            </a:r>
            <a:r>
              <a:rPr lang="en-US" altLang="zh-CN" sz="3600" smtClean="0">
                <a:latin typeface="隶书" pitchFamily="49" charset="-122"/>
                <a:ea typeface="隶书" pitchFamily="49" charset="-122"/>
              </a:rPr>
              <a:t>3</a:t>
            </a:r>
            <a:r>
              <a:rPr lang="zh-CN" altLang="en-US" sz="3600" smtClean="0">
                <a:latin typeface="隶书" pitchFamily="49" charset="-122"/>
                <a:ea typeface="隶书" pitchFamily="49" charset="-122"/>
              </a:rPr>
              <a:t>课，共</a:t>
            </a:r>
            <a:r>
              <a:rPr lang="en-US" altLang="zh-CN" sz="3600" smtClean="0">
                <a:latin typeface="隶书" pitchFamily="49" charset="-122"/>
                <a:ea typeface="隶书" pitchFamily="49" charset="-122"/>
              </a:rPr>
              <a:t>3</a:t>
            </a:r>
            <a:r>
              <a:rPr lang="zh-CN" altLang="en-US" sz="3600" smtClean="0">
                <a:latin typeface="隶书" pitchFamily="49" charset="-122"/>
                <a:ea typeface="隶书" pitchFamily="49" charset="-122"/>
              </a:rPr>
              <a:t>周</a:t>
            </a:r>
          </a:p>
          <a:p>
            <a:pPr>
              <a:buFontTx/>
              <a:buNone/>
            </a:pPr>
            <a:r>
              <a:rPr lang="zh-CN" altLang="en-US" sz="3600" smtClean="0">
                <a:latin typeface="隶书" pitchFamily="49" charset="-122"/>
                <a:ea typeface="隶书" pitchFamily="49" charset="-122"/>
              </a:rPr>
              <a:t>（</a:t>
            </a:r>
            <a:r>
              <a:rPr lang="en-US" altLang="zh-CN" sz="3600" smtClean="0">
                <a:latin typeface="隶书" pitchFamily="49" charset="-122"/>
                <a:ea typeface="隶书" pitchFamily="49" charset="-122"/>
              </a:rPr>
              <a:t>2</a:t>
            </a:r>
            <a:r>
              <a:rPr lang="zh-CN" altLang="en-US" sz="3600" smtClean="0">
                <a:latin typeface="隶书" pitchFamily="49" charset="-122"/>
                <a:ea typeface="隶书" pitchFamily="49" charset="-122"/>
              </a:rPr>
              <a:t>课作业</a:t>
            </a:r>
            <a:r>
              <a:rPr lang="en-US" altLang="zh-CN" sz="3600" smtClean="0">
                <a:latin typeface="隶书" pitchFamily="49" charset="-122"/>
                <a:ea typeface="隶书" pitchFamily="49" charset="-122"/>
              </a:rPr>
              <a:t>1</a:t>
            </a:r>
            <a:r>
              <a:rPr lang="zh-CN" altLang="en-US" sz="3600" smtClean="0">
                <a:latin typeface="隶书" pitchFamily="49" charset="-122"/>
                <a:ea typeface="隶书" pitchFamily="49" charset="-122"/>
              </a:rPr>
              <a:t>课复习）</a:t>
            </a:r>
          </a:p>
          <a:p>
            <a:pPr>
              <a:buFontTx/>
              <a:buNone/>
            </a:pPr>
            <a:endParaRPr lang="zh-CN" altLang="en-US" sz="2800" smtClean="0">
              <a:ea typeface="宋体" pitchFamily="2" charset="-122"/>
            </a:endParaRPr>
          </a:p>
        </p:txBody>
      </p:sp>
      <p:pic>
        <p:nvPicPr>
          <p:cNvPr id="32772" name="Picture 4" descr="练习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557338"/>
            <a:ext cx="4141787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181221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扫描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4356100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857250" y="285750"/>
            <a:ext cx="71437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>
                <a:latin typeface="隶书" pitchFamily="49" charset="-122"/>
                <a:ea typeface="隶书" pitchFamily="49" charset="-122"/>
              </a:rPr>
              <a:t>练习册</a:t>
            </a:r>
            <a:r>
              <a:rPr lang="en-US" altLang="zh-CN" sz="3600">
                <a:latin typeface="隶书" pitchFamily="49" charset="-122"/>
                <a:ea typeface="隶书" pitchFamily="49" charset="-122"/>
              </a:rPr>
              <a:t>《</a:t>
            </a:r>
            <a:r>
              <a:rPr lang="zh-CN" altLang="en-US" sz="3600">
                <a:latin typeface="隶书" pitchFamily="49" charset="-122"/>
                <a:ea typeface="隶书" pitchFamily="49" charset="-122"/>
              </a:rPr>
              <a:t>美洲华语</a:t>
            </a:r>
            <a:r>
              <a:rPr lang="en-US" altLang="zh-CN" sz="3600">
                <a:latin typeface="隶书" pitchFamily="49" charset="-122"/>
                <a:ea typeface="隶书" pitchFamily="49" charset="-122"/>
              </a:rPr>
              <a:t>》</a:t>
            </a:r>
            <a:r>
              <a:rPr lang="zh-CN" altLang="en-US" sz="3600">
                <a:latin typeface="隶书" pitchFamily="49" charset="-122"/>
                <a:ea typeface="隶书" pitchFamily="49" charset="-122"/>
              </a:rPr>
              <a:t>第一册 </a:t>
            </a:r>
            <a:r>
              <a:rPr lang="en-US" altLang="zh-CN" sz="3600">
                <a:latin typeface="隶书" pitchFamily="49" charset="-122"/>
                <a:ea typeface="隶书" pitchFamily="49" charset="-122"/>
              </a:rPr>
              <a:t>p5-6 </a:t>
            </a:r>
            <a:r>
              <a:rPr lang="zh-CN" altLang="en-US" sz="3600">
                <a:latin typeface="隶书" pitchFamily="49" charset="-122"/>
                <a:ea typeface="隶书" pitchFamily="49" charset="-122"/>
              </a:rPr>
              <a:t>第三册 </a:t>
            </a:r>
            <a:r>
              <a:rPr lang="en-US" altLang="zh-CN" sz="3600">
                <a:latin typeface="隶书" pitchFamily="49" charset="-122"/>
                <a:ea typeface="隶书" pitchFamily="49" charset="-122"/>
              </a:rPr>
              <a:t>p162</a:t>
            </a:r>
          </a:p>
        </p:txBody>
      </p:sp>
      <p:pic>
        <p:nvPicPr>
          <p:cNvPr id="33796" name="Picture 9" descr="扫描0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42481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554744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50825" y="1557338"/>
            <a:ext cx="4176713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4000">
                <a:latin typeface="隶书" pitchFamily="49" charset="-122"/>
                <a:ea typeface="隶书" pitchFamily="49" charset="-122"/>
              </a:rPr>
              <a:t>第一册至第七册共</a:t>
            </a:r>
            <a:r>
              <a:rPr lang="en-US" altLang="zh-CN" sz="4000">
                <a:latin typeface="隶书" pitchFamily="49" charset="-122"/>
                <a:ea typeface="隶书" pitchFamily="49" charset="-122"/>
              </a:rPr>
              <a:t>1012</a:t>
            </a:r>
            <a:r>
              <a:rPr lang="zh-CN" altLang="en-US" sz="4000">
                <a:latin typeface="隶书" pitchFamily="49" charset="-122"/>
                <a:ea typeface="隶书" pitchFamily="49" charset="-122"/>
              </a:rPr>
              <a:t>个生字</a:t>
            </a:r>
          </a:p>
          <a:p>
            <a:pPr eaLnBrk="1" hangingPunct="1">
              <a:spcBef>
                <a:spcPct val="50000"/>
              </a:spcBef>
            </a:pPr>
            <a:r>
              <a:rPr lang="zh-CN" altLang="en-US" sz="4000">
                <a:latin typeface="隶书" pitchFamily="49" charset="-122"/>
                <a:ea typeface="隶书" pitchFamily="49" charset="-122"/>
              </a:rPr>
              <a:t>强调笔法和笔顺</a:t>
            </a:r>
          </a:p>
        </p:txBody>
      </p:sp>
      <p:pic>
        <p:nvPicPr>
          <p:cNvPr id="34819" name="Picture 3" descr="扫描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33375"/>
            <a:ext cx="4259262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扫描0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13100"/>
            <a:ext cx="450056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890805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6"/>
          <p:cNvSpPr txBox="1">
            <a:spLocks noChangeArrowheads="1"/>
          </p:cNvSpPr>
          <p:nvPr/>
        </p:nvSpPr>
        <p:spPr bwMode="auto">
          <a:xfrm>
            <a:off x="3214688" y="642938"/>
            <a:ext cx="25209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6600">
                <a:ea typeface="宋体" pitchFamily="2" charset="-122"/>
              </a:rPr>
              <a:t>谢谢！</a:t>
            </a:r>
          </a:p>
        </p:txBody>
      </p:sp>
      <p:sp>
        <p:nvSpPr>
          <p:cNvPr id="35843" name="Rectangle 6"/>
          <p:cNvSpPr>
            <a:spLocks noChangeArrowheads="1"/>
          </p:cNvSpPr>
          <p:nvPr/>
        </p:nvSpPr>
        <p:spPr bwMode="auto">
          <a:xfrm>
            <a:off x="1357313" y="2071688"/>
            <a:ext cx="64293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4000">
                <a:ea typeface="宋体" pitchFamily="2" charset="-122"/>
              </a:rPr>
              <a:t/>
            </a:r>
            <a:br>
              <a:rPr lang="zh-CN" altLang="en-US" sz="4000">
                <a:ea typeface="宋体" pitchFamily="2" charset="-122"/>
              </a:rPr>
            </a:br>
            <a:r>
              <a:rPr lang="en-US" altLang="zh-CN" sz="4000" b="1">
                <a:solidFill>
                  <a:srgbClr val="66FF33"/>
                </a:solidFill>
                <a:ea typeface="宋体" pitchFamily="2" charset="-122"/>
                <a:hlinkClick r:id="rId3"/>
              </a:rPr>
              <a:t>www.nanhai.com</a:t>
            </a:r>
            <a:endParaRPr lang="en-US" altLang="zh-CN" sz="4000" b="1">
              <a:solidFill>
                <a:srgbClr val="66FF33"/>
              </a:solidFill>
              <a:ea typeface="宋体" pitchFamily="2" charset="-122"/>
            </a:endParaRPr>
          </a:p>
          <a:p>
            <a:pPr algn="ctr">
              <a:lnSpc>
                <a:spcPct val="90000"/>
              </a:lnSpc>
            </a:pPr>
            <a:endParaRPr lang="en-US" altLang="zh-CN" sz="4000" b="1">
              <a:solidFill>
                <a:srgbClr val="66FF33"/>
              </a:solidFill>
              <a:ea typeface="宋体" pitchFamily="2" charset="-122"/>
            </a:endParaRPr>
          </a:p>
          <a:p>
            <a:pPr algn="ctr">
              <a:lnSpc>
                <a:spcPct val="90000"/>
              </a:lnSpc>
            </a:pPr>
            <a:r>
              <a:rPr lang="en-US" altLang="zh-CN" sz="4000" b="1">
                <a:ea typeface="宋体" pitchFamily="2" charset="-122"/>
              </a:rPr>
              <a:t>408-380-8088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775526070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330575"/>
            <a:ext cx="3276600" cy="1317625"/>
          </a:xfrm>
        </p:spPr>
        <p:txBody>
          <a:bodyPr/>
          <a:lstStyle/>
          <a:p>
            <a:r>
              <a:rPr lang="en-US" altLang="zh-CN" dirty="0" smtClean="0"/>
              <a:t>Q&amp;A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134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620713"/>
            <a:ext cx="8435975" cy="1143000"/>
          </a:xfrm>
        </p:spPr>
        <p:txBody>
          <a:bodyPr/>
          <a:lstStyle/>
          <a:p>
            <a:r>
              <a:rPr lang="zh-CN" altLang="en-US" smtClean="0">
                <a:latin typeface="隶书" pitchFamily="49" charset="-122"/>
                <a:ea typeface="隶书" pitchFamily="49" charset="-122"/>
              </a:rPr>
              <a:t>编写宗旨</a:t>
            </a:r>
            <a:r>
              <a:rPr lang="en-US" altLang="zh-CN" smtClean="0">
                <a:latin typeface="隶书" pitchFamily="49" charset="-122"/>
                <a:ea typeface="隶书" pitchFamily="49" charset="-122"/>
              </a:rPr>
              <a:t>: </a:t>
            </a:r>
            <a:r>
              <a:rPr lang="zh-CN" altLang="en-US" smtClean="0">
                <a:latin typeface="隶书" pitchFamily="49" charset="-122"/>
                <a:ea typeface="隶书" pitchFamily="49" charset="-122"/>
              </a:rPr>
              <a:t>外语教学标准 </a:t>
            </a:r>
            <a:r>
              <a:rPr lang="en-US" altLang="zh-CN" smtClean="0">
                <a:latin typeface="Verdana" pitchFamily="34" charset="0"/>
                <a:ea typeface="隶书" pitchFamily="49" charset="-122"/>
              </a:rPr>
              <a:t>(5 Cs)</a:t>
            </a:r>
          </a:p>
        </p:txBody>
      </p:sp>
      <p:pic>
        <p:nvPicPr>
          <p:cNvPr id="6147" name="Picture 3" descr="five_cs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636838"/>
            <a:ext cx="4968875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492500" y="1989138"/>
            <a:ext cx="2592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>
                <a:latin typeface="Arial" charset="0"/>
                <a:ea typeface="隶书" pitchFamily="49" charset="-122"/>
              </a:rPr>
              <a:t>培养沟通能力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084888" y="4365625"/>
            <a:ext cx="3059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>
                <a:latin typeface="Arial" charset="0"/>
                <a:ea typeface="隶书" pitchFamily="49" charset="-122"/>
              </a:rPr>
              <a:t>体认中国文化与习俗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6372225" y="5661025"/>
            <a:ext cx="2303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>
                <a:latin typeface="Arial" charset="0"/>
                <a:ea typeface="隶书" pitchFamily="49" charset="-122"/>
              </a:rPr>
              <a:t>贯连其他学科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11188" y="5734050"/>
            <a:ext cx="2665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>
                <a:latin typeface="Arial" charset="0"/>
                <a:ea typeface="隶书" pitchFamily="49" charset="-122"/>
              </a:rPr>
              <a:t>比较中西文化特性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68313" y="3357563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>
                <a:latin typeface="Arial" charset="0"/>
                <a:ea typeface="隶书" pitchFamily="49" charset="-122"/>
              </a:rPr>
              <a:t>运用于实际生活</a:t>
            </a:r>
          </a:p>
        </p:txBody>
      </p:sp>
    </p:spTree>
    <p:extLst>
      <p:ext uri="{BB962C8B-B14F-4D97-AF65-F5344CB8AC3E}">
        <p14:creationId xmlns:p14="http://schemas.microsoft.com/office/powerpoint/2010/main" val="153292572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692150"/>
            <a:ext cx="8080375" cy="912813"/>
          </a:xfrm>
        </p:spPr>
        <p:txBody>
          <a:bodyPr/>
          <a:lstStyle/>
          <a:p>
            <a:r>
              <a:rPr lang="zh-CN" altLang="en-US" smtClean="0">
                <a:latin typeface="隶书" pitchFamily="49" charset="-122"/>
                <a:ea typeface="隶书" pitchFamily="49" charset="-122"/>
              </a:rPr>
              <a:t>编写宗旨</a:t>
            </a:r>
            <a:r>
              <a:rPr lang="en-US" altLang="zh-CN" smtClean="0">
                <a:latin typeface="隶书" pitchFamily="49" charset="-122"/>
                <a:ea typeface="隶书" pitchFamily="49" charset="-122"/>
              </a:rPr>
              <a:t>:</a:t>
            </a:r>
            <a:r>
              <a:rPr lang="zh-CN" altLang="en-US" smtClean="0">
                <a:latin typeface="隶书" pitchFamily="49" charset="-122"/>
                <a:ea typeface="隶书" pitchFamily="49" charset="-122"/>
              </a:rPr>
              <a:t>沟通模式 </a:t>
            </a:r>
            <a:r>
              <a:rPr lang="en-US" altLang="zh-CN" smtClean="0">
                <a:latin typeface="Verdana" pitchFamily="34" charset="0"/>
                <a:ea typeface="隶书" pitchFamily="49" charset="-122"/>
              </a:rPr>
              <a:t>(3 Modes)</a:t>
            </a:r>
          </a:p>
        </p:txBody>
      </p:sp>
      <p:pic>
        <p:nvPicPr>
          <p:cNvPr id="7171" name="Picture 3" descr="NA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349500"/>
            <a:ext cx="42481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779838" y="1700213"/>
            <a:ext cx="143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>
                <a:latin typeface="Arial" charset="0"/>
                <a:ea typeface="隶书" pitchFamily="49" charset="-122"/>
              </a:rPr>
              <a:t>双向沟通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 rot="-1482356">
            <a:off x="539750" y="3500438"/>
            <a:ext cx="141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>
                <a:latin typeface="Arial" charset="0"/>
                <a:ea typeface="隶书" pitchFamily="49" charset="-122"/>
              </a:rPr>
              <a:t>理解诠释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 rot="1954031">
            <a:off x="6948488" y="3500438"/>
            <a:ext cx="142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>
                <a:latin typeface="Arial" charset="0"/>
                <a:ea typeface="隶书" pitchFamily="49" charset="-122"/>
              </a:rPr>
              <a:t>表达演示</a:t>
            </a:r>
          </a:p>
        </p:txBody>
      </p:sp>
    </p:spTree>
    <p:extLst>
      <p:ext uri="{BB962C8B-B14F-4D97-AF65-F5344CB8AC3E}">
        <p14:creationId xmlns:p14="http://schemas.microsoft.com/office/powerpoint/2010/main" val="11669313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-76200" y="304800"/>
            <a:ext cx="8229600" cy="1143000"/>
          </a:xfrm>
        </p:spPr>
        <p:txBody>
          <a:bodyPr/>
          <a:lstStyle/>
          <a:p>
            <a:r>
              <a:rPr lang="zh-CN" altLang="en-US" dirty="0" smtClean="0">
                <a:ea typeface="宋体" pitchFamily="2" charset="-122"/>
              </a:rPr>
              <a:t>中文教材存在的普遍问题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 smtClean="0">
                <a:ea typeface="宋体" pitchFamily="2" charset="-122"/>
              </a:rPr>
              <a:t>教学方法不适用，无法调动孩子的积极性</a:t>
            </a:r>
            <a:endParaRPr lang="en-US" altLang="zh-CN" dirty="0" smtClean="0">
              <a:ea typeface="宋体" pitchFamily="2" charset="-122"/>
            </a:endParaRPr>
          </a:p>
          <a:p>
            <a:pPr>
              <a:buFontTx/>
              <a:buNone/>
            </a:pPr>
            <a:endParaRPr lang="en-US" altLang="zh-CN" dirty="0" smtClean="0">
              <a:ea typeface="宋体" pitchFamily="2" charset="-122"/>
            </a:endParaRPr>
          </a:p>
          <a:p>
            <a:r>
              <a:rPr lang="zh-CN" altLang="en-US" dirty="0" smtClean="0">
                <a:ea typeface="宋体" pitchFamily="2" charset="-122"/>
              </a:rPr>
              <a:t>趣味性不强，与日常生活脱钩，无法让孩子对学习中文产生兴趣</a:t>
            </a:r>
            <a:endParaRPr lang="en-US" altLang="zh-CN" dirty="0" smtClean="0">
              <a:ea typeface="宋体" pitchFamily="2" charset="-122"/>
            </a:endParaRPr>
          </a:p>
          <a:p>
            <a:pPr>
              <a:buFontTx/>
              <a:buNone/>
            </a:pPr>
            <a:endParaRPr lang="en-US" altLang="zh-CN" dirty="0" smtClean="0">
              <a:ea typeface="宋体" pitchFamily="2" charset="-122"/>
            </a:endParaRPr>
          </a:p>
          <a:p>
            <a:r>
              <a:rPr lang="zh-CN" altLang="en-US" dirty="0" smtClean="0">
                <a:ea typeface="宋体" pitchFamily="2" charset="-122"/>
              </a:rPr>
              <a:t>词汇量与认知水平有矛盾</a:t>
            </a:r>
            <a:endParaRPr lang="en-US" altLang="zh-CN" dirty="0" smtClean="0">
              <a:ea typeface="宋体" pitchFamily="2" charset="-122"/>
            </a:endParaRPr>
          </a:p>
          <a:p>
            <a:endParaRPr lang="en-US" altLang="zh-CN" dirty="0" smtClean="0">
              <a:ea typeface="宋体" pitchFamily="2" charset="-122"/>
            </a:endParaRPr>
          </a:p>
          <a:p>
            <a:r>
              <a:rPr lang="zh-CN" altLang="en-US" dirty="0" smtClean="0">
                <a:ea typeface="宋体" pitchFamily="2" charset="-122"/>
              </a:rPr>
              <a:t>孩子在为家长学中文</a:t>
            </a:r>
            <a:endParaRPr lang="en-US" altLang="zh-CN" dirty="0" smtClean="0">
              <a:ea typeface="宋体" pitchFamily="2" charset="-122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14678044"/>
      </p:ext>
    </p:extLst>
  </p:cSld>
  <p:clrMapOvr>
    <a:masterClrMapping/>
  </p:clrMapOvr>
  <p:transition advTm="5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609600"/>
            <a:ext cx="8080375" cy="912813"/>
          </a:xfrm>
        </p:spPr>
        <p:txBody>
          <a:bodyPr/>
          <a:lstStyle/>
          <a:p>
            <a:r>
              <a:rPr lang="zh-CN" altLang="en-US" dirty="0" smtClean="0">
                <a:ea typeface="隶书" pitchFamily="49" charset="-122"/>
              </a:rPr>
              <a:t>教材特点：针对性强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8313" y="1628775"/>
            <a:ext cx="6778625" cy="4525963"/>
          </a:xfrm>
        </p:spPr>
        <p:txBody>
          <a:bodyPr/>
          <a:lstStyle/>
          <a:p>
            <a:pPr marL="609600" indent="-609600"/>
            <a:r>
              <a:rPr lang="zh-CN" altLang="en-US" smtClean="0">
                <a:latin typeface="隶书" pitchFamily="49" charset="-122"/>
                <a:ea typeface="隶书" pitchFamily="49" charset="-122"/>
              </a:rPr>
              <a:t>专为北美学校设计</a:t>
            </a:r>
            <a:endParaRPr lang="en-US" altLang="zh-CN" smtClean="0">
              <a:latin typeface="隶书" pitchFamily="49" charset="-122"/>
              <a:ea typeface="隶书" pitchFamily="49" charset="-122"/>
            </a:endParaRPr>
          </a:p>
          <a:p>
            <a:pPr marL="609600" indent="-609600"/>
            <a:endParaRPr lang="en-US" altLang="zh-CN" smtClean="0">
              <a:latin typeface="隶书" pitchFamily="49" charset="-122"/>
              <a:ea typeface="隶书" pitchFamily="49" charset="-122"/>
            </a:endParaRPr>
          </a:p>
          <a:p>
            <a:pPr marL="609600" indent="-609600"/>
            <a:r>
              <a:rPr lang="zh-CN" altLang="en-US" smtClean="0">
                <a:latin typeface="隶书" pitchFamily="49" charset="-122"/>
                <a:ea typeface="隶书" pitchFamily="49" charset="-122"/>
              </a:rPr>
              <a:t>课文内容适合华裔学生</a:t>
            </a:r>
            <a:endParaRPr lang="en-US" altLang="zh-CN" smtClean="0">
              <a:latin typeface="隶书" pitchFamily="49" charset="-122"/>
              <a:ea typeface="隶书" pitchFamily="49" charset="-122"/>
            </a:endParaRPr>
          </a:p>
          <a:p>
            <a:pPr marL="609600" indent="-609600"/>
            <a:endParaRPr lang="en-US" altLang="zh-CN" smtClean="0">
              <a:latin typeface="隶书" pitchFamily="49" charset="-122"/>
              <a:ea typeface="隶书" pitchFamily="49" charset="-122"/>
            </a:endParaRPr>
          </a:p>
          <a:p>
            <a:pPr marL="609600" indent="-609600"/>
            <a:r>
              <a:rPr lang="zh-CN" altLang="en-US" smtClean="0">
                <a:latin typeface="隶书" pitchFamily="49" charset="-122"/>
                <a:ea typeface="隶书" pitchFamily="49" charset="-122"/>
              </a:rPr>
              <a:t>衔接</a:t>
            </a:r>
            <a:r>
              <a:rPr lang="en-US" altLang="zh-CN" smtClean="0">
                <a:ea typeface="隶书" pitchFamily="49" charset="-122"/>
              </a:rPr>
              <a:t>SAT&amp;AP</a:t>
            </a:r>
          </a:p>
          <a:p>
            <a:pPr marL="609600" indent="-609600"/>
            <a:endParaRPr lang="en-US" altLang="zh-CN" sz="2800" smtClean="0">
              <a:latin typeface="隶书" pitchFamily="49" charset="-122"/>
              <a:ea typeface="隶书" pitchFamily="49" charset="-122"/>
            </a:endParaRPr>
          </a:p>
          <a:p>
            <a:pPr marL="609600" indent="-609600"/>
            <a:endParaRPr lang="zh-CN" altLang="en-US" sz="2800" smtClean="0">
              <a:latin typeface="隶书" pitchFamily="49" charset="-122"/>
              <a:ea typeface="隶书" pitchFamily="49" charset="-122"/>
            </a:endParaRPr>
          </a:p>
          <a:p>
            <a:pPr marL="609600" indent="-609600">
              <a:buFontTx/>
              <a:buNone/>
            </a:pPr>
            <a:endParaRPr lang="zh-CN" altLang="en-US" sz="2800" smtClean="0">
              <a:latin typeface="隶书" pitchFamily="49" charset="-122"/>
              <a:ea typeface="隶书" pitchFamily="49" charset="-122"/>
            </a:endParaRPr>
          </a:p>
          <a:p>
            <a:pPr marL="609600" indent="-609600">
              <a:buFontTx/>
              <a:buAutoNum type="arabicPeriod"/>
            </a:pPr>
            <a:endParaRPr lang="zh-CN" altLang="en-US" sz="2800" smtClean="0">
              <a:latin typeface="隶书" pitchFamily="49" charset="-122"/>
              <a:ea typeface="隶书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1786649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扫描0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3950"/>
            <a:ext cx="36004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3714750" y="4714875"/>
            <a:ext cx="3889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>
                <a:latin typeface="隶书" pitchFamily="49" charset="-122"/>
                <a:ea typeface="隶书" pitchFamily="49" charset="-122"/>
              </a:rPr>
              <a:t>第三册 练习册 </a:t>
            </a:r>
            <a:r>
              <a:rPr lang="en-US" altLang="zh-CN" sz="2800">
                <a:latin typeface="隶书" pitchFamily="49" charset="-122"/>
                <a:ea typeface="隶书" pitchFamily="49" charset="-122"/>
              </a:rPr>
              <a:t>p130</a:t>
            </a:r>
          </a:p>
        </p:txBody>
      </p:sp>
      <p:pic>
        <p:nvPicPr>
          <p:cNvPr id="10244" name="Picture 6" descr="扫描00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7019925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4572000" y="2781300"/>
            <a:ext cx="3889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>
                <a:latin typeface="隶书" pitchFamily="49" charset="-122"/>
                <a:ea typeface="隶书" pitchFamily="49" charset="-122"/>
              </a:rPr>
              <a:t>第七册 练习册 </a:t>
            </a:r>
            <a:r>
              <a:rPr lang="en-US" altLang="zh-CN" sz="2800">
                <a:latin typeface="隶书" pitchFamily="49" charset="-122"/>
                <a:ea typeface="隶书" pitchFamily="49" charset="-122"/>
              </a:rPr>
              <a:t>p83</a:t>
            </a:r>
          </a:p>
        </p:txBody>
      </p:sp>
    </p:spTree>
    <p:extLst>
      <p:ext uri="{BB962C8B-B14F-4D97-AF65-F5344CB8AC3E}">
        <p14:creationId xmlns:p14="http://schemas.microsoft.com/office/powerpoint/2010/main" val="2097491229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685800"/>
            <a:ext cx="8080375" cy="912813"/>
          </a:xfrm>
        </p:spPr>
        <p:txBody>
          <a:bodyPr/>
          <a:lstStyle/>
          <a:p>
            <a:r>
              <a:rPr lang="zh-CN" altLang="en-US" dirty="0" smtClean="0">
                <a:ea typeface="隶书" pitchFamily="49" charset="-122"/>
              </a:rPr>
              <a:t>教材特点：兴趣教学</a:t>
            </a:r>
            <a:endParaRPr lang="en-US" altLang="zh-CN" dirty="0" smtClean="0">
              <a:ea typeface="隶书" pitchFamily="49" charset="-122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0825" y="1628775"/>
            <a:ext cx="8713788" cy="4525963"/>
          </a:xfrm>
        </p:spPr>
        <p:txBody>
          <a:bodyPr/>
          <a:lstStyle/>
          <a:p>
            <a:pPr marL="609600" indent="-609600">
              <a:defRPr/>
            </a:pPr>
            <a:endParaRPr lang="en-US" altLang="zh-CN" sz="2800" b="1" dirty="0" smtClean="0">
              <a:latin typeface="隶书" pitchFamily="49" charset="-122"/>
              <a:ea typeface="隶书" pitchFamily="49" charset="-122"/>
            </a:endParaRPr>
          </a:p>
          <a:p>
            <a:pPr marL="609600" indent="-609600">
              <a:defRPr/>
            </a:pPr>
            <a:r>
              <a:rPr lang="zh-CN" altLang="en-US" sz="2800" dirty="0" smtClean="0">
                <a:latin typeface="隶书" pitchFamily="49" charset="-122"/>
                <a:ea typeface="隶书" pitchFamily="49" charset="-122"/>
              </a:rPr>
              <a:t>注重认知水平</a:t>
            </a:r>
          </a:p>
          <a:p>
            <a:pPr marL="609600" indent="-609600">
              <a:buFontTx/>
              <a:buNone/>
              <a:defRPr/>
            </a:pPr>
            <a:endParaRPr lang="zh-CN" altLang="en-US" sz="2800" b="1" dirty="0" smtClean="0">
              <a:latin typeface="隶书" pitchFamily="49" charset="-122"/>
              <a:ea typeface="隶书" pitchFamily="49" charset="-122"/>
            </a:endParaRPr>
          </a:p>
          <a:p>
            <a:pPr marL="0" indent="0">
              <a:buFontTx/>
              <a:buNone/>
              <a:defRPr/>
            </a:pPr>
            <a:r>
              <a:rPr lang="en-US" altLang="zh-CN" sz="2300" dirty="0" smtClean="0">
                <a:latin typeface="隶书" pitchFamily="49" charset="-122"/>
                <a:ea typeface="隶书" pitchFamily="49" charset="-122"/>
              </a:rPr>
              <a:t>1. </a:t>
            </a:r>
            <a:r>
              <a:rPr lang="zh-CN" altLang="en-US" sz="2300" dirty="0" smtClean="0">
                <a:latin typeface="隶书" pitchFamily="49" charset="-122"/>
                <a:ea typeface="隶书" pitchFamily="49" charset="-122"/>
              </a:rPr>
              <a:t>故事中涵盖课文的语言点和语法内容，充分调动学生积极性，然后再进行语言的训练，让学生在欢笑中顺利掌握中文知识。</a:t>
            </a:r>
            <a:endParaRPr lang="en-US" altLang="zh-CN" sz="2300" dirty="0" smtClean="0">
              <a:latin typeface="隶书" pitchFamily="49" charset="-122"/>
              <a:ea typeface="隶书" pitchFamily="49" charset="-122"/>
            </a:endParaRPr>
          </a:p>
          <a:p>
            <a:pPr marL="0" indent="0">
              <a:buFontTx/>
              <a:buNone/>
              <a:defRPr/>
            </a:pPr>
            <a:endParaRPr lang="en-US" altLang="zh-CN" sz="2300" dirty="0">
              <a:latin typeface="隶书" pitchFamily="49" charset="-122"/>
              <a:ea typeface="隶书" pitchFamily="49" charset="-122"/>
            </a:endParaRPr>
          </a:p>
          <a:p>
            <a:pPr marL="0" indent="0">
              <a:buFontTx/>
              <a:buNone/>
              <a:defRPr/>
            </a:pPr>
            <a:r>
              <a:rPr lang="en-US" altLang="zh-CN" sz="2300" dirty="0" smtClean="0">
                <a:latin typeface="隶书" pitchFamily="49" charset="-122"/>
                <a:ea typeface="隶书" pitchFamily="49" charset="-122"/>
              </a:rPr>
              <a:t>2. </a:t>
            </a:r>
            <a:r>
              <a:rPr lang="zh-CN" altLang="en-US" sz="2300" dirty="0" smtClean="0">
                <a:latin typeface="隶书" pitchFamily="49" charset="-122"/>
                <a:ea typeface="隶书" pitchFamily="49" charset="-122"/>
              </a:rPr>
              <a:t>故事和课文内容与学生认知水平适应，不再用</a:t>
            </a:r>
            <a:r>
              <a:rPr lang="en-US" altLang="zh-CN" sz="2300" dirty="0" smtClean="0">
                <a:latin typeface="隶书" pitchFamily="49" charset="-122"/>
                <a:ea typeface="隶书" pitchFamily="49" charset="-122"/>
              </a:rPr>
              <a:t>baby</a:t>
            </a:r>
            <a:r>
              <a:rPr lang="zh-CN" altLang="en-US" sz="2300" dirty="0" smtClean="0">
                <a:latin typeface="隶书" pitchFamily="49" charset="-122"/>
                <a:ea typeface="隶书" pitchFamily="49" charset="-122"/>
              </a:rPr>
              <a:t>的语言教中文</a:t>
            </a:r>
            <a:r>
              <a:rPr lang="zh-CN" altLang="en-US" sz="2300" b="1" dirty="0" smtClean="0">
                <a:latin typeface="隶书" pitchFamily="49" charset="-122"/>
                <a:ea typeface="隶书" pitchFamily="49" charset="-122"/>
              </a:rPr>
              <a:t>。</a:t>
            </a:r>
            <a:endParaRPr lang="en-US" altLang="zh-CN" sz="2300" b="1" dirty="0" smtClean="0">
              <a:latin typeface="隶书" pitchFamily="49" charset="-122"/>
              <a:ea typeface="隶书" pitchFamily="49" charset="-122"/>
            </a:endParaRPr>
          </a:p>
          <a:p>
            <a:pPr marL="0" indent="0">
              <a:buFontTx/>
              <a:buNone/>
              <a:defRPr/>
            </a:pPr>
            <a:endParaRPr lang="en-US" altLang="zh-CN" sz="2300" b="1" dirty="0">
              <a:latin typeface="隶书" pitchFamily="49" charset="-122"/>
              <a:ea typeface="隶书" pitchFamily="49" charset="-122"/>
            </a:endParaRPr>
          </a:p>
          <a:p>
            <a:pPr marL="0" indent="0">
              <a:buFontTx/>
              <a:buNone/>
              <a:defRPr/>
            </a:pPr>
            <a:r>
              <a:rPr lang="en-US" altLang="zh-CN" sz="2300" dirty="0">
                <a:latin typeface="隶书" pitchFamily="49" charset="-122"/>
                <a:ea typeface="隶书" pitchFamily="49" charset="-122"/>
              </a:rPr>
              <a:t>3. </a:t>
            </a:r>
            <a:r>
              <a:rPr lang="zh-CN" altLang="en-US" sz="2300" dirty="0">
                <a:latin typeface="隶书" pitchFamily="49" charset="-122"/>
                <a:ea typeface="隶书" pitchFamily="49" charset="-122"/>
              </a:rPr>
              <a:t>克服洋腔洋调</a:t>
            </a:r>
            <a:endParaRPr lang="en-US" altLang="zh-CN" sz="2300" dirty="0"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929063" y="1892300"/>
            <a:ext cx="47863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说故事 念课文 （第一册至第四册）</a:t>
            </a:r>
          </a:p>
          <a:p>
            <a:pPr eaLnBrk="1" hangingPunct="1">
              <a:spcBef>
                <a:spcPct val="50000"/>
              </a:spcBef>
            </a:pP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念课文 说故事 （第五册以上）</a:t>
            </a:r>
          </a:p>
          <a:p>
            <a:pPr eaLnBrk="1" hangingPunct="1">
              <a:spcBef>
                <a:spcPct val="50000"/>
              </a:spcBef>
            </a:pPr>
            <a:endParaRPr lang="zh-CN" altLang="en-US" sz="2400" dirty="0"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11269" name="AutoShape 5"/>
          <p:cNvSpPr>
            <a:spLocks/>
          </p:cNvSpPr>
          <p:nvPr/>
        </p:nvSpPr>
        <p:spPr bwMode="auto">
          <a:xfrm>
            <a:off x="3632200" y="2049463"/>
            <a:ext cx="215900" cy="647700"/>
          </a:xfrm>
          <a:prstGeom prst="leftBrace">
            <a:avLst>
              <a:gd name="adj1" fmla="val 2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34216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1010</Words>
  <Application>Microsoft Office PowerPoint</Application>
  <PresentationFormat>On-screen Show (4:3)</PresentationFormat>
  <Paragraphs>142</Paragraphs>
  <Slides>34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《美洲华语》</vt:lpstr>
      <vt:lpstr>《美洲华语》</vt:lpstr>
      <vt:lpstr>谁适合使用本套教材？</vt:lpstr>
      <vt:lpstr>编写宗旨: 外语教学标准 (5 Cs)</vt:lpstr>
      <vt:lpstr>编写宗旨:沟通模式 (3 Modes)</vt:lpstr>
      <vt:lpstr>中文教材存在的普遍问题</vt:lpstr>
      <vt:lpstr>教材特点：针对性强</vt:lpstr>
      <vt:lpstr>PowerPoint Presentation</vt:lpstr>
      <vt:lpstr>教材特点：兴趣教学</vt:lpstr>
      <vt:lpstr>PowerPoint Presentation</vt:lpstr>
      <vt:lpstr>PowerPoint Presentation</vt:lpstr>
      <vt:lpstr>教材特点：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教材特色：文化教学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《美洲华语》教学方法</vt:lpstr>
      <vt:lpstr>《美洲华语》课本</vt:lpstr>
      <vt:lpstr>《美洲华语》课本</vt:lpstr>
      <vt:lpstr>《美洲华语》练习册</vt:lpstr>
      <vt:lpstr>PowerPoint Presentation</vt:lpstr>
      <vt:lpstr>PowerPoint Presentation</vt:lpstr>
      <vt:lpstr>PowerPoint Presentation</vt:lpstr>
      <vt:lpstr>Q&amp;A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</dc:creator>
  <cp:lastModifiedBy>Mark Zhang</cp:lastModifiedBy>
  <cp:revision>5</cp:revision>
  <cp:lastPrinted>2012-12-06T23:29:12Z</cp:lastPrinted>
  <dcterms:created xsi:type="dcterms:W3CDTF">2012-12-06T01:17:43Z</dcterms:created>
  <dcterms:modified xsi:type="dcterms:W3CDTF">2012-12-06T23:40:56Z</dcterms:modified>
</cp:coreProperties>
</file>