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6" r:id="rId7"/>
    <p:sldId id="267" r:id="rId8"/>
    <p:sldId id="268" r:id="rId9"/>
    <p:sldId id="269" r:id="rId10"/>
    <p:sldId id="263" r:id="rId11"/>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0579"/>
    <a:srgbClr val="03038F"/>
    <a:srgbClr val="007E39"/>
    <a:srgbClr val="E285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914B2E-A806-4459-BC94-044AF9A88877}" type="datetimeFigureOut">
              <a:rPr lang="en-US" smtClean="0"/>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FA825-C3DE-4D34-807E-2AC4549AC5ED}" type="slidenum">
              <a:rPr lang="en-US" smtClean="0"/>
              <a:t>‹#›</a:t>
            </a:fld>
            <a:endParaRPr lang="en-US"/>
          </a:p>
        </p:txBody>
      </p:sp>
    </p:spTree>
    <p:extLst>
      <p:ext uri="{BB962C8B-B14F-4D97-AF65-F5344CB8AC3E}">
        <p14:creationId xmlns:p14="http://schemas.microsoft.com/office/powerpoint/2010/main" val="2193823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914B2E-A806-4459-BC94-044AF9A88877}" type="datetimeFigureOut">
              <a:rPr lang="en-US" smtClean="0"/>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FA825-C3DE-4D34-807E-2AC4549AC5ED}" type="slidenum">
              <a:rPr lang="en-US" smtClean="0"/>
              <a:t>‹#›</a:t>
            </a:fld>
            <a:endParaRPr lang="en-US"/>
          </a:p>
        </p:txBody>
      </p:sp>
    </p:spTree>
    <p:extLst>
      <p:ext uri="{BB962C8B-B14F-4D97-AF65-F5344CB8AC3E}">
        <p14:creationId xmlns:p14="http://schemas.microsoft.com/office/powerpoint/2010/main" val="410346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914B2E-A806-4459-BC94-044AF9A88877}" type="datetimeFigureOut">
              <a:rPr lang="en-US" smtClean="0"/>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FA825-C3DE-4D34-807E-2AC4549AC5ED}" type="slidenum">
              <a:rPr lang="en-US" smtClean="0"/>
              <a:t>‹#›</a:t>
            </a:fld>
            <a:endParaRPr lang="en-US"/>
          </a:p>
        </p:txBody>
      </p:sp>
    </p:spTree>
    <p:extLst>
      <p:ext uri="{BB962C8B-B14F-4D97-AF65-F5344CB8AC3E}">
        <p14:creationId xmlns:p14="http://schemas.microsoft.com/office/powerpoint/2010/main" val="3635876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914B2E-A806-4459-BC94-044AF9A88877}" type="datetimeFigureOut">
              <a:rPr lang="en-US" smtClean="0"/>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FA825-C3DE-4D34-807E-2AC4549AC5ED}" type="slidenum">
              <a:rPr lang="en-US" smtClean="0"/>
              <a:t>‹#›</a:t>
            </a:fld>
            <a:endParaRPr lang="en-US"/>
          </a:p>
        </p:txBody>
      </p:sp>
    </p:spTree>
    <p:extLst>
      <p:ext uri="{BB962C8B-B14F-4D97-AF65-F5344CB8AC3E}">
        <p14:creationId xmlns:p14="http://schemas.microsoft.com/office/powerpoint/2010/main" val="2717404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914B2E-A806-4459-BC94-044AF9A88877}" type="datetimeFigureOut">
              <a:rPr lang="en-US" smtClean="0"/>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FA825-C3DE-4D34-807E-2AC4549AC5ED}" type="slidenum">
              <a:rPr lang="en-US" smtClean="0"/>
              <a:t>‹#›</a:t>
            </a:fld>
            <a:endParaRPr lang="en-US"/>
          </a:p>
        </p:txBody>
      </p:sp>
    </p:spTree>
    <p:extLst>
      <p:ext uri="{BB962C8B-B14F-4D97-AF65-F5344CB8AC3E}">
        <p14:creationId xmlns:p14="http://schemas.microsoft.com/office/powerpoint/2010/main" val="1453632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914B2E-A806-4459-BC94-044AF9A88877}" type="datetimeFigureOut">
              <a:rPr lang="en-US" smtClean="0"/>
              <a:t>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0FA825-C3DE-4D34-807E-2AC4549AC5ED}" type="slidenum">
              <a:rPr lang="en-US" smtClean="0"/>
              <a:t>‹#›</a:t>
            </a:fld>
            <a:endParaRPr lang="en-US"/>
          </a:p>
        </p:txBody>
      </p:sp>
    </p:spTree>
    <p:extLst>
      <p:ext uri="{BB962C8B-B14F-4D97-AF65-F5344CB8AC3E}">
        <p14:creationId xmlns:p14="http://schemas.microsoft.com/office/powerpoint/2010/main" val="1149699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914B2E-A806-4459-BC94-044AF9A88877}" type="datetimeFigureOut">
              <a:rPr lang="en-US" smtClean="0"/>
              <a:t>12/6/2012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0FA825-C3DE-4D34-807E-2AC4549AC5ED}" type="slidenum">
              <a:rPr lang="en-US" smtClean="0"/>
              <a:t>‹#›</a:t>
            </a:fld>
            <a:endParaRPr lang="en-US"/>
          </a:p>
        </p:txBody>
      </p:sp>
    </p:spTree>
    <p:extLst>
      <p:ext uri="{BB962C8B-B14F-4D97-AF65-F5344CB8AC3E}">
        <p14:creationId xmlns:p14="http://schemas.microsoft.com/office/powerpoint/2010/main" val="3687920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914B2E-A806-4459-BC94-044AF9A88877}" type="datetimeFigureOut">
              <a:rPr lang="en-US" smtClean="0"/>
              <a:t>12/6/2012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0FA825-C3DE-4D34-807E-2AC4549AC5ED}" type="slidenum">
              <a:rPr lang="en-US" smtClean="0"/>
              <a:t>‹#›</a:t>
            </a:fld>
            <a:endParaRPr lang="en-US"/>
          </a:p>
        </p:txBody>
      </p:sp>
    </p:spTree>
    <p:extLst>
      <p:ext uri="{BB962C8B-B14F-4D97-AF65-F5344CB8AC3E}">
        <p14:creationId xmlns:p14="http://schemas.microsoft.com/office/powerpoint/2010/main" val="162459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914B2E-A806-4459-BC94-044AF9A88877}" type="datetimeFigureOut">
              <a:rPr lang="en-US" smtClean="0"/>
              <a:t>12/6/2012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0FA825-C3DE-4D34-807E-2AC4549AC5ED}" type="slidenum">
              <a:rPr lang="en-US" smtClean="0"/>
              <a:t>‹#›</a:t>
            </a:fld>
            <a:endParaRPr lang="en-US"/>
          </a:p>
        </p:txBody>
      </p:sp>
    </p:spTree>
    <p:extLst>
      <p:ext uri="{BB962C8B-B14F-4D97-AF65-F5344CB8AC3E}">
        <p14:creationId xmlns:p14="http://schemas.microsoft.com/office/powerpoint/2010/main" val="150658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914B2E-A806-4459-BC94-044AF9A88877}" type="datetimeFigureOut">
              <a:rPr lang="en-US" smtClean="0"/>
              <a:t>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0FA825-C3DE-4D34-807E-2AC4549AC5ED}" type="slidenum">
              <a:rPr lang="en-US" smtClean="0"/>
              <a:t>‹#›</a:t>
            </a:fld>
            <a:endParaRPr lang="en-US"/>
          </a:p>
        </p:txBody>
      </p:sp>
    </p:spTree>
    <p:extLst>
      <p:ext uri="{BB962C8B-B14F-4D97-AF65-F5344CB8AC3E}">
        <p14:creationId xmlns:p14="http://schemas.microsoft.com/office/powerpoint/2010/main" val="2758923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914B2E-A806-4459-BC94-044AF9A88877}" type="datetimeFigureOut">
              <a:rPr lang="en-US" smtClean="0"/>
              <a:t>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0FA825-C3DE-4D34-807E-2AC4549AC5ED}" type="slidenum">
              <a:rPr lang="en-US" smtClean="0"/>
              <a:t>‹#›</a:t>
            </a:fld>
            <a:endParaRPr lang="en-US"/>
          </a:p>
        </p:txBody>
      </p:sp>
    </p:spTree>
    <p:extLst>
      <p:ext uri="{BB962C8B-B14F-4D97-AF65-F5344CB8AC3E}">
        <p14:creationId xmlns:p14="http://schemas.microsoft.com/office/powerpoint/2010/main" val="3367480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0000"/>
            <a:lum/>
            <a:extLst>
              <a:ext uri="{BEBA8EAE-BF5A-486C-A8C5-ECC9F3942E4B}">
                <a14:imgProps xmlns:a14="http://schemas.microsoft.com/office/drawing/2010/main">
                  <a14:imgLayer r:embed="rId14"/>
                </a14:imgProps>
              </a:ext>
            </a:extLst>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914B2E-A806-4459-BC94-044AF9A88877}" type="datetimeFigureOut">
              <a:rPr lang="en-US" smtClean="0"/>
              <a:t>12/6/2012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0FA825-C3DE-4D34-807E-2AC4549AC5ED}" type="slidenum">
              <a:rPr lang="en-US" smtClean="0"/>
              <a:t>‹#›</a:t>
            </a:fld>
            <a:endParaRPr lang="en-US"/>
          </a:p>
        </p:txBody>
      </p:sp>
    </p:spTree>
    <p:extLst>
      <p:ext uri="{BB962C8B-B14F-4D97-AF65-F5344CB8AC3E}">
        <p14:creationId xmlns:p14="http://schemas.microsoft.com/office/powerpoint/2010/main" val="3111861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09601"/>
            <a:ext cx="9144000" cy="2438399"/>
          </a:xfrm>
        </p:spPr>
        <p:txBody>
          <a:bodyPr/>
          <a:lstStyle/>
          <a:p>
            <a:r>
              <a:rPr lang="zh-CN" altLang="en-US" dirty="0" smtClean="0">
                <a:solidFill>
                  <a:srgbClr val="007E39"/>
                </a:solidFill>
                <a:ea typeface="微软简行楷" pitchFamily="2" charset="-122"/>
              </a:rPr>
              <a:t>美国周末中文学校华文教育的特殊性与诊断式教学方法</a:t>
            </a:r>
            <a:endParaRPr lang="en-US" dirty="0">
              <a:solidFill>
                <a:srgbClr val="007E39"/>
              </a:solidFill>
              <a:ea typeface="微软简行楷" pitchFamily="2" charset="-122"/>
            </a:endParaRPr>
          </a:p>
        </p:txBody>
      </p:sp>
      <p:sp>
        <p:nvSpPr>
          <p:cNvPr id="3" name="Subtitle 2"/>
          <p:cNvSpPr>
            <a:spLocks noGrp="1"/>
          </p:cNvSpPr>
          <p:nvPr>
            <p:ph type="subTitle" idx="1"/>
          </p:nvPr>
        </p:nvSpPr>
        <p:spPr>
          <a:xfrm>
            <a:off x="838200" y="3048000"/>
            <a:ext cx="7315200" cy="3429000"/>
          </a:xfrm>
        </p:spPr>
        <p:txBody>
          <a:bodyPr>
            <a:normAutofit/>
          </a:bodyPr>
          <a:lstStyle/>
          <a:p>
            <a:r>
              <a:rPr lang="zh-CN" altLang="en-US" b="1" dirty="0" smtClean="0">
                <a:solidFill>
                  <a:srgbClr val="03038F"/>
                </a:solidFill>
                <a:latin typeface="FangSong" pitchFamily="49" charset="-122"/>
                <a:ea typeface="FangSong" pitchFamily="49" charset="-122"/>
              </a:rPr>
              <a:t>美国亚利桑那州图森市</a:t>
            </a:r>
            <a:endParaRPr lang="en-US" altLang="zh-CN" b="1" dirty="0" smtClean="0">
              <a:solidFill>
                <a:srgbClr val="03038F"/>
              </a:solidFill>
              <a:latin typeface="FangSong" pitchFamily="49" charset="-122"/>
              <a:ea typeface="FangSong" pitchFamily="49" charset="-122"/>
            </a:endParaRPr>
          </a:p>
          <a:p>
            <a:r>
              <a:rPr lang="zh-CN" altLang="en-US" b="1" dirty="0" smtClean="0">
                <a:solidFill>
                  <a:srgbClr val="03038F"/>
                </a:solidFill>
                <a:latin typeface="FangSong" pitchFamily="49" charset="-122"/>
                <a:ea typeface="FangSong" pitchFamily="49" charset="-122"/>
              </a:rPr>
              <a:t>祖</a:t>
            </a:r>
            <a:r>
              <a:rPr lang="zh-CN" altLang="en-US" b="1" dirty="0" smtClean="0">
                <a:solidFill>
                  <a:srgbClr val="03038F"/>
                </a:solidFill>
                <a:latin typeface="FangSong" pitchFamily="49" charset="-122"/>
                <a:ea typeface="FangSong" pitchFamily="49" charset="-122"/>
              </a:rPr>
              <a:t>筍中文学校</a:t>
            </a:r>
            <a:endParaRPr lang="en-US" altLang="zh-CN" b="1" dirty="0" smtClean="0">
              <a:solidFill>
                <a:srgbClr val="03038F"/>
              </a:solidFill>
              <a:latin typeface="FangSong" pitchFamily="49" charset="-122"/>
              <a:ea typeface="FangSong" pitchFamily="49" charset="-122"/>
            </a:endParaRPr>
          </a:p>
          <a:p>
            <a:r>
              <a:rPr lang="zh-CN" altLang="en-US" b="1" dirty="0">
                <a:solidFill>
                  <a:srgbClr val="03038F"/>
                </a:solidFill>
                <a:latin typeface="FangSong" pitchFamily="49" charset="-122"/>
                <a:ea typeface="FangSong" pitchFamily="49" charset="-122"/>
              </a:rPr>
              <a:t>陈荣</a:t>
            </a:r>
            <a:r>
              <a:rPr lang="zh-CN" altLang="en-US" b="1" dirty="0" smtClean="0">
                <a:solidFill>
                  <a:srgbClr val="03038F"/>
                </a:solidFill>
                <a:latin typeface="FangSong" pitchFamily="49" charset="-122"/>
                <a:ea typeface="FangSong" pitchFamily="49" charset="-122"/>
              </a:rPr>
              <a:t>基</a:t>
            </a:r>
            <a:endParaRPr lang="en-US" altLang="zh-CN" b="1" dirty="0" smtClean="0">
              <a:solidFill>
                <a:srgbClr val="03038F"/>
              </a:solidFill>
              <a:latin typeface="FangSong" pitchFamily="49" charset="-122"/>
              <a:ea typeface="FangSong" pitchFamily="49" charset="-122"/>
            </a:endParaRPr>
          </a:p>
          <a:p>
            <a:r>
              <a:rPr lang="en-US" b="1" dirty="0" smtClean="0">
                <a:solidFill>
                  <a:srgbClr val="03038F"/>
                </a:solidFill>
                <a:latin typeface="FangSong" pitchFamily="49" charset="-122"/>
                <a:ea typeface="FangSong" pitchFamily="49" charset="-122"/>
              </a:rPr>
              <a:t>2012</a:t>
            </a:r>
            <a:r>
              <a:rPr lang="zh-CN" altLang="en-US" b="1" dirty="0" smtClean="0">
                <a:solidFill>
                  <a:srgbClr val="03038F"/>
                </a:solidFill>
                <a:latin typeface="FangSong" pitchFamily="49" charset="-122"/>
                <a:ea typeface="FangSong" pitchFamily="49" charset="-122"/>
              </a:rPr>
              <a:t>年</a:t>
            </a:r>
            <a:r>
              <a:rPr lang="en-US" altLang="zh-CN" b="1" dirty="0" smtClean="0">
                <a:solidFill>
                  <a:srgbClr val="03038F"/>
                </a:solidFill>
                <a:latin typeface="FangSong" pitchFamily="49" charset="-122"/>
                <a:ea typeface="FangSong" pitchFamily="49" charset="-122"/>
              </a:rPr>
              <a:t>12</a:t>
            </a:r>
            <a:r>
              <a:rPr lang="zh-CN" altLang="en-US" b="1" dirty="0" smtClean="0">
                <a:solidFill>
                  <a:srgbClr val="03038F"/>
                </a:solidFill>
                <a:latin typeface="FangSong" pitchFamily="49" charset="-122"/>
                <a:ea typeface="FangSong" pitchFamily="49" charset="-122"/>
              </a:rPr>
              <a:t>月</a:t>
            </a:r>
            <a:r>
              <a:rPr lang="en-US" altLang="zh-CN" b="1" dirty="0" smtClean="0">
                <a:solidFill>
                  <a:srgbClr val="03038F"/>
                </a:solidFill>
                <a:latin typeface="FangSong" pitchFamily="49" charset="-122"/>
                <a:ea typeface="FangSong" pitchFamily="49" charset="-122"/>
              </a:rPr>
              <a:t>8</a:t>
            </a:r>
            <a:r>
              <a:rPr lang="zh-CN" altLang="en-US" b="1" dirty="0" smtClean="0">
                <a:solidFill>
                  <a:srgbClr val="03038F"/>
                </a:solidFill>
                <a:latin typeface="FangSong" pitchFamily="49" charset="-122"/>
                <a:ea typeface="FangSong" pitchFamily="49" charset="-122"/>
              </a:rPr>
              <a:t>日   </a:t>
            </a:r>
            <a:r>
              <a:rPr lang="zh-CN" altLang="en-US" b="1" dirty="0" smtClean="0">
                <a:solidFill>
                  <a:srgbClr val="03038F"/>
                </a:solidFill>
                <a:latin typeface="FangSong" pitchFamily="49" charset="-122"/>
                <a:ea typeface="FangSong" pitchFamily="49" charset="-122"/>
              </a:rPr>
              <a:t>辛辛那提</a:t>
            </a:r>
            <a:endParaRPr lang="en-US" b="1" dirty="0">
              <a:solidFill>
                <a:srgbClr val="03038F"/>
              </a:solidFill>
              <a:latin typeface="FangSong" pitchFamily="49" charset="-122"/>
              <a:ea typeface="FangSong" pitchFamily="49" charset="-122"/>
            </a:endParaRPr>
          </a:p>
        </p:txBody>
      </p:sp>
    </p:spTree>
    <p:extLst>
      <p:ext uri="{BB962C8B-B14F-4D97-AF65-F5344CB8AC3E}">
        <p14:creationId xmlns:p14="http://schemas.microsoft.com/office/powerpoint/2010/main" val="1100129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89038"/>
          </a:xfrm>
        </p:spPr>
        <p:txBody>
          <a:bodyPr/>
          <a:lstStyle/>
          <a:p>
            <a:r>
              <a:rPr lang="zh-CN" altLang="en-US" dirty="0" smtClean="0">
                <a:solidFill>
                  <a:srgbClr val="007E39"/>
                </a:solidFill>
                <a:ea typeface="微软简行楷" pitchFamily="2" charset="-122"/>
              </a:rPr>
              <a:t>结束语</a:t>
            </a:r>
            <a:endParaRPr lang="en-US" dirty="0">
              <a:solidFill>
                <a:srgbClr val="007E39"/>
              </a:solidFill>
              <a:ea typeface="微软简行楷" pitchFamily="2" charset="-122"/>
            </a:endParaRPr>
          </a:p>
        </p:txBody>
      </p:sp>
      <p:sp>
        <p:nvSpPr>
          <p:cNvPr id="3" name="Content Placeholder 2"/>
          <p:cNvSpPr>
            <a:spLocks noGrp="1"/>
          </p:cNvSpPr>
          <p:nvPr>
            <p:ph idx="1"/>
          </p:nvPr>
        </p:nvSpPr>
        <p:spPr>
          <a:xfrm>
            <a:off x="457200" y="1066800"/>
            <a:ext cx="8229600" cy="5638800"/>
          </a:xfrm>
        </p:spPr>
        <p:txBody>
          <a:bodyPr>
            <a:normAutofit fontScale="92500" lnSpcReduction="20000"/>
          </a:bodyPr>
          <a:lstStyle/>
          <a:p>
            <a:pPr marL="0" indent="0">
              <a:buNone/>
            </a:pPr>
            <a:r>
              <a:rPr lang="zh-CN" altLang="en-US" b="1" dirty="0" smtClean="0">
                <a:solidFill>
                  <a:srgbClr val="6E0579"/>
                </a:solidFill>
                <a:latin typeface="FangSong" pitchFamily="49" charset="-122"/>
                <a:ea typeface="FangSong" pitchFamily="49" charset="-122"/>
              </a:rPr>
              <a:t>    我</a:t>
            </a:r>
            <a:r>
              <a:rPr lang="zh-CN" altLang="en-US" b="1" dirty="0">
                <a:solidFill>
                  <a:srgbClr val="6E0579"/>
                </a:solidFill>
                <a:latin typeface="FangSong" pitchFamily="49" charset="-122"/>
                <a:ea typeface="FangSong" pitchFamily="49" charset="-122"/>
              </a:rPr>
              <a:t>校在中文教学的实践中基于我们学校的具体情况，做出了以上的分析判断，确定了诊断式教学方法。在这里把她介绍给大家，是想多听听大家的意见，看看哪些地方需要改进，需要完善。</a:t>
            </a:r>
          </a:p>
          <a:p>
            <a:pPr marL="0" indent="0">
              <a:buNone/>
            </a:pPr>
            <a:r>
              <a:rPr lang="zh-CN" altLang="en-US" b="1" dirty="0" smtClean="0">
                <a:solidFill>
                  <a:srgbClr val="6E0579"/>
                </a:solidFill>
                <a:latin typeface="FangSong" pitchFamily="49" charset="-122"/>
                <a:ea typeface="FangSong" pitchFamily="49" charset="-122"/>
              </a:rPr>
              <a:t>    华</a:t>
            </a:r>
            <a:r>
              <a:rPr lang="zh-CN" altLang="en-US" b="1" dirty="0">
                <a:solidFill>
                  <a:srgbClr val="6E0579"/>
                </a:solidFill>
                <a:latin typeface="FangSong" pitchFamily="49" charset="-122"/>
                <a:ea typeface="FangSong" pitchFamily="49" charset="-122"/>
              </a:rPr>
              <a:t>文教育是一项艰难的事业，也是一项光荣的事业。我们在这里介绍这种方法还想引起同行的注意。为我们的华文教育创造出更好的方法。</a:t>
            </a:r>
          </a:p>
          <a:p>
            <a:pPr marL="0" indent="0">
              <a:buNone/>
            </a:pPr>
            <a:r>
              <a:rPr lang="zh-CN" altLang="en-US" b="1" dirty="0" smtClean="0">
                <a:solidFill>
                  <a:srgbClr val="6E0579"/>
                </a:solidFill>
                <a:latin typeface="FangSong" pitchFamily="49" charset="-122"/>
                <a:ea typeface="FangSong" pitchFamily="49" charset="-122"/>
              </a:rPr>
              <a:t>    谢</a:t>
            </a:r>
            <a:r>
              <a:rPr lang="zh-CN" altLang="en-US" b="1" dirty="0">
                <a:solidFill>
                  <a:srgbClr val="6E0579"/>
                </a:solidFill>
                <a:latin typeface="FangSong" pitchFamily="49" charset="-122"/>
                <a:ea typeface="FangSong" pitchFamily="49" charset="-122"/>
              </a:rPr>
              <a:t>谢大家</a:t>
            </a:r>
            <a:r>
              <a:rPr lang="zh-CN" altLang="en-US" b="1" dirty="0" smtClean="0">
                <a:solidFill>
                  <a:srgbClr val="6E0579"/>
                </a:solidFill>
                <a:latin typeface="FangSong" pitchFamily="49" charset="-122"/>
                <a:ea typeface="FangSong" pitchFamily="49" charset="-122"/>
              </a:rPr>
              <a:t>！</a:t>
            </a:r>
            <a:endParaRPr lang="en-US" altLang="zh-CN" b="1" dirty="0" smtClean="0">
              <a:solidFill>
                <a:srgbClr val="6E0579"/>
              </a:solidFill>
              <a:latin typeface="FangSong" pitchFamily="49" charset="-122"/>
              <a:ea typeface="FangSong" pitchFamily="49" charset="-122"/>
            </a:endParaRPr>
          </a:p>
          <a:p>
            <a:pPr marL="0" indent="0">
              <a:buNone/>
            </a:pPr>
            <a:r>
              <a:rPr lang="en-US" altLang="zh-CN" b="1" dirty="0">
                <a:solidFill>
                  <a:srgbClr val="6E0579"/>
                </a:solidFill>
                <a:latin typeface="FangSong" pitchFamily="49" charset="-122"/>
                <a:ea typeface="FangSong" pitchFamily="49" charset="-122"/>
              </a:rPr>
              <a:t> </a:t>
            </a:r>
            <a:r>
              <a:rPr lang="en-US" altLang="zh-CN" b="1" dirty="0" smtClean="0">
                <a:solidFill>
                  <a:srgbClr val="6E0579"/>
                </a:solidFill>
                <a:latin typeface="FangSong" pitchFamily="49" charset="-122"/>
                <a:ea typeface="FangSong" pitchFamily="49" charset="-122"/>
              </a:rPr>
              <a:t>   </a:t>
            </a:r>
            <a:r>
              <a:rPr lang="zh-CN" altLang="en-US" b="1" dirty="0" smtClean="0">
                <a:solidFill>
                  <a:srgbClr val="6E0579"/>
                </a:solidFill>
                <a:latin typeface="FangSong" pitchFamily="49" charset="-122"/>
                <a:ea typeface="FangSong" pitchFamily="49" charset="-122"/>
              </a:rPr>
              <a:t>在此我要感谢我们的学生和家长对我校工作的支持和激励，特别感谢我校的老师们付出的辛勤劳动！</a:t>
            </a:r>
            <a:endParaRPr lang="zh-CN" altLang="en-US" b="1" dirty="0">
              <a:solidFill>
                <a:srgbClr val="6E0579"/>
              </a:solidFill>
              <a:latin typeface="FangSong" pitchFamily="49" charset="-122"/>
              <a:ea typeface="FangSong" pitchFamily="49" charset="-122"/>
            </a:endParaRPr>
          </a:p>
          <a:p>
            <a:pPr marL="0" indent="0">
              <a:buNone/>
            </a:pPr>
            <a:r>
              <a:rPr lang="en-US" altLang="zh-CN" b="1" dirty="0" smtClean="0">
                <a:solidFill>
                  <a:srgbClr val="6E0579"/>
                </a:solidFill>
                <a:latin typeface="FangSong" pitchFamily="49" charset="-122"/>
                <a:ea typeface="FangSong" pitchFamily="49" charset="-122"/>
              </a:rPr>
              <a:t>    </a:t>
            </a:r>
            <a:r>
              <a:rPr lang="zh-CN" altLang="en-US" b="1" dirty="0" smtClean="0">
                <a:solidFill>
                  <a:srgbClr val="6E0579"/>
                </a:solidFill>
                <a:latin typeface="FangSong" pitchFamily="49" charset="-122"/>
                <a:ea typeface="FangSong" pitchFamily="49" charset="-122"/>
              </a:rPr>
              <a:t>我校的教务长刘晓冰老师对此文提出了中肯的意见，在此特别致谢！</a:t>
            </a:r>
            <a:endParaRPr lang="zh-CN" altLang="en-US" b="1" dirty="0">
              <a:solidFill>
                <a:srgbClr val="6E0579"/>
              </a:solidFill>
              <a:latin typeface="FangSong" pitchFamily="49" charset="-122"/>
              <a:ea typeface="FangSong" pitchFamily="49" charset="-122"/>
            </a:endParaRPr>
          </a:p>
        </p:txBody>
      </p:sp>
    </p:spTree>
    <p:extLst>
      <p:ext uri="{BB962C8B-B14F-4D97-AF65-F5344CB8AC3E}">
        <p14:creationId xmlns:p14="http://schemas.microsoft.com/office/powerpoint/2010/main" val="2825510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zh-CN" altLang="en-US" dirty="0" smtClean="0">
                <a:solidFill>
                  <a:srgbClr val="007E39"/>
                </a:solidFill>
                <a:ea typeface="微软简行楷" pitchFamily="2" charset="-122"/>
              </a:rPr>
              <a:t>我理解的华文教育</a:t>
            </a:r>
            <a:endParaRPr lang="en-US" dirty="0">
              <a:solidFill>
                <a:srgbClr val="007E39"/>
              </a:solidFill>
              <a:ea typeface="微软简行楷" pitchFamily="2" charset="-122"/>
            </a:endParaRPr>
          </a:p>
        </p:txBody>
      </p:sp>
      <p:sp>
        <p:nvSpPr>
          <p:cNvPr id="3" name="Content Placeholder 2"/>
          <p:cNvSpPr>
            <a:spLocks noGrp="1"/>
          </p:cNvSpPr>
          <p:nvPr>
            <p:ph idx="1"/>
          </p:nvPr>
        </p:nvSpPr>
        <p:spPr>
          <a:xfrm>
            <a:off x="457200" y="2255837"/>
            <a:ext cx="8229600" cy="4068763"/>
          </a:xfrm>
        </p:spPr>
        <p:txBody>
          <a:bodyPr>
            <a:normAutofit/>
          </a:bodyPr>
          <a:lstStyle/>
          <a:p>
            <a:pPr marL="0" indent="0">
              <a:buNone/>
            </a:pPr>
            <a:r>
              <a:rPr lang="zh-CN" altLang="en-US" b="1" dirty="0">
                <a:solidFill>
                  <a:srgbClr val="6E0579"/>
                </a:solidFill>
                <a:latin typeface="华文新魏" pitchFamily="2" charset="-122"/>
                <a:ea typeface="华文新魏" pitchFamily="2" charset="-122"/>
              </a:rPr>
              <a:t> </a:t>
            </a:r>
            <a:r>
              <a:rPr lang="zh-CN" altLang="en-US" b="1" dirty="0" smtClean="0">
                <a:solidFill>
                  <a:srgbClr val="6E0579"/>
                </a:solidFill>
                <a:latin typeface="华文新魏" pitchFamily="2" charset="-122"/>
                <a:ea typeface="华文新魏" pitchFamily="2" charset="-122"/>
              </a:rPr>
              <a:t>   中</a:t>
            </a:r>
            <a:r>
              <a:rPr lang="zh-CN" altLang="en-US" b="1" dirty="0">
                <a:solidFill>
                  <a:srgbClr val="6E0579"/>
                </a:solidFill>
                <a:latin typeface="华文新魏" pitchFamily="2" charset="-122"/>
                <a:ea typeface="华文新魏" pitchFamily="2" charset="-122"/>
              </a:rPr>
              <a:t>文学校</a:t>
            </a:r>
            <a:r>
              <a:rPr lang="zh-CN" altLang="en-US" b="1" dirty="0" smtClean="0">
                <a:solidFill>
                  <a:srgbClr val="6E0579"/>
                </a:solidFill>
                <a:latin typeface="华文新魏" pitchFamily="2" charset="-122"/>
                <a:ea typeface="华文新魏" pitchFamily="2" charset="-122"/>
              </a:rPr>
              <a:t>肩</a:t>
            </a:r>
            <a:r>
              <a:rPr lang="zh-CN" altLang="en-US" b="1" dirty="0">
                <a:solidFill>
                  <a:srgbClr val="6E0579"/>
                </a:solidFill>
                <a:latin typeface="华文新魏" pitchFamily="2" charset="-122"/>
                <a:ea typeface="华文新魏" pitchFamily="2" charset="-122"/>
              </a:rPr>
              <a:t>负着培养华裔子弟中文交际能力，引导和培养他们认同中华文化，以此来留住我们的根的历史责</a:t>
            </a:r>
            <a:r>
              <a:rPr lang="zh-CN" altLang="en-US" b="1" dirty="0" smtClean="0">
                <a:solidFill>
                  <a:srgbClr val="6E0579"/>
                </a:solidFill>
                <a:latin typeface="华文新魏" pitchFamily="2" charset="-122"/>
                <a:ea typeface="华文新魏" pitchFamily="2" charset="-122"/>
              </a:rPr>
              <a:t>任</a:t>
            </a:r>
            <a:endParaRPr lang="en-US" altLang="zh-CN" b="1" dirty="0" smtClean="0">
              <a:solidFill>
                <a:srgbClr val="6E0579"/>
              </a:solidFill>
              <a:latin typeface="华文新魏" pitchFamily="2" charset="-122"/>
              <a:ea typeface="华文新魏" pitchFamily="2" charset="-122"/>
            </a:endParaRPr>
          </a:p>
          <a:p>
            <a:pPr marL="0" indent="0">
              <a:buNone/>
            </a:pPr>
            <a:endParaRPr lang="en-US" altLang="zh-CN" b="1" dirty="0" smtClean="0">
              <a:solidFill>
                <a:srgbClr val="6E0579"/>
              </a:solidFill>
              <a:latin typeface="华文新魏" pitchFamily="2" charset="-122"/>
              <a:ea typeface="华文新魏" pitchFamily="2" charset="-122"/>
            </a:endParaRPr>
          </a:p>
          <a:p>
            <a:pPr marL="0" indent="0">
              <a:buNone/>
            </a:pPr>
            <a:r>
              <a:rPr lang="zh-CN" altLang="en-US" b="1" dirty="0" smtClean="0">
                <a:solidFill>
                  <a:srgbClr val="6E0579"/>
                </a:solidFill>
                <a:latin typeface="华文新魏" pitchFamily="2" charset="-122"/>
                <a:ea typeface="华文新魏" pitchFamily="2" charset="-122"/>
              </a:rPr>
              <a:t>    华</a:t>
            </a:r>
            <a:r>
              <a:rPr lang="zh-CN" altLang="en-US" b="1" dirty="0">
                <a:solidFill>
                  <a:srgbClr val="6E0579"/>
                </a:solidFill>
                <a:latin typeface="华文新魏" pitchFamily="2" charset="-122"/>
                <a:ea typeface="华文新魏" pitchFamily="2" charset="-122"/>
              </a:rPr>
              <a:t>文教育就是以华裔子弟为教育对象，培养他们的中文技能，进而使他们认同中华文化，以达到传承中华文化之目的的教育事业。</a:t>
            </a:r>
          </a:p>
        </p:txBody>
      </p:sp>
    </p:spTree>
    <p:extLst>
      <p:ext uri="{BB962C8B-B14F-4D97-AF65-F5344CB8AC3E}">
        <p14:creationId xmlns:p14="http://schemas.microsoft.com/office/powerpoint/2010/main" val="296771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zh-CN" altLang="en-US" dirty="0" smtClean="0">
                <a:solidFill>
                  <a:srgbClr val="007E39"/>
                </a:solidFill>
                <a:ea typeface="微软简行楷" pitchFamily="2" charset="-122"/>
              </a:rPr>
              <a:t>周末中文学校的特殊性</a:t>
            </a:r>
            <a:endParaRPr lang="en-US" dirty="0">
              <a:solidFill>
                <a:srgbClr val="007E39"/>
              </a:solidFill>
              <a:ea typeface="微软简行楷" pitchFamily="2" charset="-122"/>
            </a:endParaRPr>
          </a:p>
        </p:txBody>
      </p:sp>
      <p:sp>
        <p:nvSpPr>
          <p:cNvPr id="3" name="Content Placeholder 2"/>
          <p:cNvSpPr>
            <a:spLocks noGrp="1"/>
          </p:cNvSpPr>
          <p:nvPr>
            <p:ph idx="1"/>
          </p:nvPr>
        </p:nvSpPr>
        <p:spPr>
          <a:xfrm>
            <a:off x="76200" y="1143000"/>
            <a:ext cx="8915400" cy="5638800"/>
          </a:xfrm>
        </p:spPr>
        <p:txBody>
          <a:bodyPr>
            <a:normAutofit fontScale="77500" lnSpcReduction="20000"/>
          </a:bodyPr>
          <a:lstStyle/>
          <a:p>
            <a:pPr>
              <a:buFont typeface="Wingdings" pitchFamily="2" charset="2"/>
              <a:buChar char="Ø"/>
            </a:pPr>
            <a:r>
              <a:rPr lang="zh-CN" altLang="en-US" b="1" dirty="0">
                <a:solidFill>
                  <a:srgbClr val="6E0579"/>
                </a:solidFill>
                <a:latin typeface="FangSong" pitchFamily="49" charset="-122"/>
                <a:ea typeface="FangSong" pitchFamily="49" charset="-122"/>
              </a:rPr>
              <a:t>中文学校具有培养孩子文化认同和中文交际能力的双重作用</a:t>
            </a:r>
            <a:r>
              <a:rPr lang="zh-CN" altLang="en-US" b="1" dirty="0" smtClean="0">
                <a:solidFill>
                  <a:srgbClr val="6E0579"/>
                </a:solidFill>
                <a:latin typeface="FangSong" pitchFamily="49" charset="-122"/>
                <a:ea typeface="FangSong" pitchFamily="49" charset="-122"/>
              </a:rPr>
              <a:t>。</a:t>
            </a:r>
            <a:endParaRPr lang="en-US" altLang="zh-CN" b="1" dirty="0" smtClean="0">
              <a:solidFill>
                <a:srgbClr val="6E0579"/>
              </a:solidFill>
              <a:latin typeface="FangSong" pitchFamily="49" charset="-122"/>
              <a:ea typeface="FangSong" pitchFamily="49" charset="-122"/>
            </a:endParaRPr>
          </a:p>
          <a:p>
            <a:pPr>
              <a:buFont typeface="Wingdings" pitchFamily="2" charset="2"/>
              <a:buChar char="Ø"/>
            </a:pPr>
            <a:r>
              <a:rPr lang="zh-CN" altLang="en-US" b="1" dirty="0" smtClean="0">
                <a:solidFill>
                  <a:srgbClr val="6E0579"/>
                </a:solidFill>
                <a:latin typeface="FangSong" pitchFamily="49" charset="-122"/>
                <a:ea typeface="FangSong" pitchFamily="49" charset="-122"/>
              </a:rPr>
              <a:t>中</a:t>
            </a:r>
            <a:r>
              <a:rPr lang="zh-CN" altLang="en-US" b="1" dirty="0">
                <a:solidFill>
                  <a:srgbClr val="6E0579"/>
                </a:solidFill>
                <a:latin typeface="FangSong" pitchFamily="49" charset="-122"/>
                <a:ea typeface="FangSong" pitchFamily="49" charset="-122"/>
              </a:rPr>
              <a:t>文学校一直都得到华侨和华裔的大力支持，学生家长对学校寄予厚望</a:t>
            </a:r>
            <a:r>
              <a:rPr lang="zh-CN" altLang="en-US" b="1" dirty="0" smtClean="0">
                <a:solidFill>
                  <a:srgbClr val="6E0579"/>
                </a:solidFill>
                <a:latin typeface="FangSong" pitchFamily="49" charset="-122"/>
                <a:ea typeface="FangSong" pitchFamily="49" charset="-122"/>
              </a:rPr>
              <a:t>。</a:t>
            </a:r>
            <a:endParaRPr lang="en-US" altLang="zh-CN" b="1" dirty="0" smtClean="0">
              <a:solidFill>
                <a:srgbClr val="6E0579"/>
              </a:solidFill>
              <a:latin typeface="FangSong" pitchFamily="49" charset="-122"/>
              <a:ea typeface="FangSong" pitchFamily="49" charset="-122"/>
            </a:endParaRPr>
          </a:p>
          <a:p>
            <a:pPr>
              <a:buFont typeface="Wingdings" pitchFamily="2" charset="2"/>
              <a:buChar char="Ø"/>
            </a:pPr>
            <a:r>
              <a:rPr lang="zh-CN" altLang="en-US" b="1" dirty="0" smtClean="0">
                <a:solidFill>
                  <a:srgbClr val="6E0579"/>
                </a:solidFill>
                <a:latin typeface="FangSong" pitchFamily="49" charset="-122"/>
                <a:ea typeface="FangSong" pitchFamily="49" charset="-122"/>
              </a:rPr>
              <a:t>中</a:t>
            </a:r>
            <a:r>
              <a:rPr lang="zh-CN" altLang="en-US" b="1" dirty="0">
                <a:solidFill>
                  <a:srgbClr val="6E0579"/>
                </a:solidFill>
                <a:latin typeface="FangSong" pitchFamily="49" charset="-122"/>
                <a:ea typeface="FangSong" pitchFamily="49" charset="-122"/>
              </a:rPr>
              <a:t>文学校的学生出生或生长在美国，英语实际上是他们的第一语言。他们主要的学习活动是在全日制学校里进行的</a:t>
            </a:r>
            <a:r>
              <a:rPr lang="zh-CN" altLang="en-US" b="1" dirty="0" smtClean="0">
                <a:solidFill>
                  <a:srgbClr val="6E0579"/>
                </a:solidFill>
                <a:latin typeface="FangSong" pitchFamily="49" charset="-122"/>
                <a:ea typeface="FangSong" pitchFamily="49" charset="-122"/>
              </a:rPr>
              <a:t>。</a:t>
            </a:r>
            <a:endParaRPr lang="en-US" altLang="zh-CN" b="1" dirty="0" smtClean="0">
              <a:solidFill>
                <a:srgbClr val="6E0579"/>
              </a:solidFill>
              <a:latin typeface="FangSong" pitchFamily="49" charset="-122"/>
              <a:ea typeface="FangSong" pitchFamily="49" charset="-122"/>
            </a:endParaRPr>
          </a:p>
          <a:p>
            <a:pPr>
              <a:buFont typeface="Wingdings" pitchFamily="2" charset="2"/>
              <a:buChar char="Ø"/>
            </a:pPr>
            <a:r>
              <a:rPr lang="zh-CN" altLang="en-US" b="1" dirty="0" smtClean="0">
                <a:solidFill>
                  <a:srgbClr val="6E0579"/>
                </a:solidFill>
                <a:latin typeface="FangSong" pitchFamily="49" charset="-122"/>
                <a:ea typeface="FangSong" pitchFamily="49" charset="-122"/>
              </a:rPr>
              <a:t>学生在家</a:t>
            </a:r>
            <a:r>
              <a:rPr lang="zh-CN" altLang="en-US" b="1" dirty="0">
                <a:solidFill>
                  <a:srgbClr val="6E0579"/>
                </a:solidFill>
                <a:latin typeface="FangSong" pitchFamily="49" charset="-122"/>
                <a:ea typeface="FangSong" pitchFamily="49" charset="-122"/>
              </a:rPr>
              <a:t>里</a:t>
            </a:r>
            <a:r>
              <a:rPr lang="zh-CN" altLang="en-US" b="1" dirty="0" smtClean="0">
                <a:solidFill>
                  <a:srgbClr val="6E0579"/>
                </a:solidFill>
                <a:latin typeface="FangSong" pitchFamily="49" charset="-122"/>
                <a:ea typeface="FangSong" pitchFamily="49" charset="-122"/>
              </a:rPr>
              <a:t>有获得帮助，使用中</a:t>
            </a:r>
            <a:r>
              <a:rPr lang="zh-CN" altLang="en-US" b="1" dirty="0">
                <a:solidFill>
                  <a:srgbClr val="6E0579"/>
                </a:solidFill>
                <a:latin typeface="FangSong" pitchFamily="49" charset="-122"/>
                <a:ea typeface="FangSong" pitchFamily="49" charset="-122"/>
              </a:rPr>
              <a:t>文的机会</a:t>
            </a:r>
            <a:r>
              <a:rPr lang="zh-CN" altLang="en-US" b="1" dirty="0" smtClean="0">
                <a:solidFill>
                  <a:srgbClr val="6E0579"/>
                </a:solidFill>
                <a:latin typeface="FangSong" pitchFamily="49" charset="-122"/>
                <a:ea typeface="FangSong" pitchFamily="49" charset="-122"/>
              </a:rPr>
              <a:t>。</a:t>
            </a:r>
            <a:endParaRPr lang="en-US" altLang="zh-CN" b="1" dirty="0" smtClean="0">
              <a:solidFill>
                <a:srgbClr val="6E0579"/>
              </a:solidFill>
              <a:latin typeface="FangSong" pitchFamily="49" charset="-122"/>
              <a:ea typeface="FangSong" pitchFamily="49" charset="-122"/>
            </a:endParaRPr>
          </a:p>
          <a:p>
            <a:pPr>
              <a:buFont typeface="Wingdings" pitchFamily="2" charset="2"/>
              <a:buChar char="Ø"/>
            </a:pPr>
            <a:r>
              <a:rPr lang="zh-CN" altLang="en-US" b="1" dirty="0" smtClean="0">
                <a:solidFill>
                  <a:srgbClr val="6E0579"/>
                </a:solidFill>
                <a:latin typeface="FangSong" pitchFamily="49" charset="-122"/>
                <a:ea typeface="FangSong" pitchFamily="49" charset="-122"/>
              </a:rPr>
              <a:t>学</a:t>
            </a:r>
            <a:r>
              <a:rPr lang="zh-CN" altLang="en-US" b="1" dirty="0">
                <a:solidFill>
                  <a:srgbClr val="6E0579"/>
                </a:solidFill>
                <a:latin typeface="FangSong" pitchFamily="49" charset="-122"/>
                <a:ea typeface="FangSong" pitchFamily="49" charset="-122"/>
              </a:rPr>
              <a:t>校授课时间短，周末上课，每周一次，课时不足</a:t>
            </a:r>
            <a:r>
              <a:rPr lang="zh-CN" altLang="en-US" b="1" dirty="0" smtClean="0">
                <a:solidFill>
                  <a:srgbClr val="6E0579"/>
                </a:solidFill>
                <a:latin typeface="FangSong" pitchFamily="49" charset="-122"/>
                <a:ea typeface="FangSong" pitchFamily="49" charset="-122"/>
              </a:rPr>
              <a:t>。</a:t>
            </a:r>
            <a:endParaRPr lang="en-US" altLang="zh-CN" b="1" dirty="0" smtClean="0">
              <a:solidFill>
                <a:srgbClr val="6E0579"/>
              </a:solidFill>
              <a:latin typeface="FangSong" pitchFamily="49" charset="-122"/>
              <a:ea typeface="FangSong" pitchFamily="49" charset="-122"/>
            </a:endParaRPr>
          </a:p>
          <a:p>
            <a:pPr lvl="1">
              <a:buFont typeface="Courier New" pitchFamily="49" charset="0"/>
              <a:buChar char="o"/>
            </a:pPr>
            <a:r>
              <a:rPr lang="zh-CN" altLang="en-US" b="1" dirty="0" smtClean="0">
                <a:solidFill>
                  <a:srgbClr val="6E0579"/>
                </a:solidFill>
                <a:latin typeface="FangSong" pitchFamily="49" charset="-122"/>
                <a:ea typeface="FangSong" pitchFamily="49" charset="-122"/>
              </a:rPr>
              <a:t>因</a:t>
            </a:r>
            <a:r>
              <a:rPr lang="zh-CN" altLang="en-US" b="1" dirty="0">
                <a:solidFill>
                  <a:srgbClr val="6E0579"/>
                </a:solidFill>
                <a:latin typeface="FangSong" pitchFamily="49" charset="-122"/>
                <a:ea typeface="FangSong" pitchFamily="49" charset="-122"/>
              </a:rPr>
              <a:t>学时限制，没有足够的课时讲习课程内容。很多学校都采用了放慢教学进度的方法来完成教学任务</a:t>
            </a:r>
            <a:r>
              <a:rPr lang="zh-CN" altLang="en-US" b="1" dirty="0" smtClean="0">
                <a:solidFill>
                  <a:srgbClr val="6E0579"/>
                </a:solidFill>
                <a:latin typeface="FangSong" pitchFamily="49" charset="-122"/>
                <a:ea typeface="FangSong" pitchFamily="49" charset="-122"/>
              </a:rPr>
              <a:t>，</a:t>
            </a:r>
            <a:endParaRPr lang="en-US" altLang="zh-CN" b="1" dirty="0" smtClean="0">
              <a:solidFill>
                <a:srgbClr val="6E0579"/>
              </a:solidFill>
              <a:latin typeface="FangSong" pitchFamily="49" charset="-122"/>
              <a:ea typeface="FangSong" pitchFamily="49" charset="-122"/>
            </a:endParaRPr>
          </a:p>
          <a:p>
            <a:pPr lvl="1">
              <a:buFont typeface="Courier New" pitchFamily="49" charset="0"/>
              <a:buChar char="o"/>
            </a:pPr>
            <a:r>
              <a:rPr lang="zh-CN" altLang="en-US" b="1" dirty="0">
                <a:solidFill>
                  <a:srgbClr val="6E0579"/>
                </a:solidFill>
                <a:latin typeface="FangSong" pitchFamily="49" charset="-122"/>
                <a:ea typeface="FangSong" pitchFamily="49" charset="-122"/>
              </a:rPr>
              <a:t>随年龄増</a:t>
            </a:r>
            <a:r>
              <a:rPr lang="zh-CN" altLang="en-US" b="1" dirty="0" smtClean="0">
                <a:solidFill>
                  <a:srgbClr val="6E0579"/>
                </a:solidFill>
                <a:latin typeface="FangSong" pitchFamily="49" charset="-122"/>
                <a:ea typeface="FangSong" pitchFamily="49" charset="-122"/>
              </a:rPr>
              <a:t>长，学生对</a:t>
            </a:r>
            <a:r>
              <a:rPr lang="zh-CN" altLang="en-US" b="1" dirty="0">
                <a:solidFill>
                  <a:srgbClr val="6E0579"/>
                </a:solidFill>
                <a:latin typeface="FangSong" pitchFamily="49" charset="-122"/>
                <a:ea typeface="FangSong" pitchFamily="49" charset="-122"/>
              </a:rPr>
              <a:t>学习中文会产生较强的抵触情</a:t>
            </a:r>
            <a:r>
              <a:rPr lang="zh-CN" altLang="en-US" b="1" dirty="0" smtClean="0">
                <a:solidFill>
                  <a:srgbClr val="6E0579"/>
                </a:solidFill>
                <a:latin typeface="FangSong" pitchFamily="49" charset="-122"/>
                <a:ea typeface="FangSong" pitchFamily="49" charset="-122"/>
              </a:rPr>
              <a:t>绪，中</a:t>
            </a:r>
            <a:r>
              <a:rPr lang="zh-CN" altLang="en-US" b="1" dirty="0">
                <a:solidFill>
                  <a:srgbClr val="6E0579"/>
                </a:solidFill>
                <a:latin typeface="FangSong" pitchFamily="49" charset="-122"/>
                <a:ea typeface="FangSong" pitchFamily="49" charset="-122"/>
              </a:rPr>
              <a:t>文学</a:t>
            </a:r>
            <a:r>
              <a:rPr lang="zh-CN" altLang="en-US" b="1" dirty="0" smtClean="0">
                <a:solidFill>
                  <a:srgbClr val="6E0579"/>
                </a:solidFill>
                <a:latin typeface="FangSong" pitchFamily="49" charset="-122"/>
                <a:ea typeface="FangSong" pitchFamily="49" charset="-122"/>
              </a:rPr>
              <a:t>校的</a:t>
            </a:r>
            <a:r>
              <a:rPr lang="zh-CN" altLang="en-US" b="1" dirty="0">
                <a:solidFill>
                  <a:srgbClr val="6E0579"/>
                </a:solidFill>
                <a:latin typeface="FangSong" pitchFamily="49" charset="-122"/>
                <a:ea typeface="FangSong" pitchFamily="49" charset="-122"/>
              </a:rPr>
              <a:t>人数</a:t>
            </a:r>
            <a:r>
              <a:rPr lang="zh-CN" altLang="en-US" b="1" dirty="0" smtClean="0">
                <a:solidFill>
                  <a:srgbClr val="6E0579"/>
                </a:solidFill>
                <a:latin typeface="FangSong" pitchFamily="49" charset="-122"/>
                <a:ea typeface="FangSong" pitchFamily="49" charset="-122"/>
              </a:rPr>
              <a:t>越</a:t>
            </a:r>
            <a:r>
              <a:rPr lang="zh-CN" altLang="en-US" b="1" dirty="0">
                <a:solidFill>
                  <a:srgbClr val="6E0579"/>
                </a:solidFill>
                <a:latin typeface="FangSong" pitchFamily="49" charset="-122"/>
                <a:ea typeface="FangSong" pitchFamily="49" charset="-122"/>
              </a:rPr>
              <a:t>到高年</a:t>
            </a:r>
            <a:r>
              <a:rPr lang="zh-CN" altLang="en-US" b="1" dirty="0" smtClean="0">
                <a:solidFill>
                  <a:srgbClr val="6E0579"/>
                </a:solidFill>
                <a:latin typeface="FangSong" pitchFamily="49" charset="-122"/>
                <a:ea typeface="FangSong" pitchFamily="49" charset="-122"/>
              </a:rPr>
              <a:t>级越少。</a:t>
            </a:r>
            <a:endParaRPr lang="en-US" altLang="zh-CN" b="1" dirty="0" smtClean="0">
              <a:solidFill>
                <a:srgbClr val="6E0579"/>
              </a:solidFill>
              <a:latin typeface="FangSong" pitchFamily="49" charset="-122"/>
              <a:ea typeface="FangSong" pitchFamily="49" charset="-122"/>
            </a:endParaRPr>
          </a:p>
          <a:p>
            <a:pPr>
              <a:buFont typeface="Wingdings" pitchFamily="2" charset="2"/>
              <a:buChar char="Ø"/>
            </a:pPr>
            <a:r>
              <a:rPr lang="zh-CN" altLang="en-US" b="1" dirty="0" smtClean="0">
                <a:solidFill>
                  <a:srgbClr val="6E0579"/>
                </a:solidFill>
                <a:latin typeface="FangSong" pitchFamily="49" charset="-122"/>
                <a:ea typeface="FangSong" pitchFamily="49" charset="-122"/>
              </a:rPr>
              <a:t>老</a:t>
            </a:r>
            <a:r>
              <a:rPr lang="zh-CN" altLang="en-US" b="1" dirty="0">
                <a:solidFill>
                  <a:srgbClr val="6E0579"/>
                </a:solidFill>
                <a:latin typeface="FangSong" pitchFamily="49" charset="-122"/>
                <a:ea typeface="FangSong" pitchFamily="49" charset="-122"/>
              </a:rPr>
              <a:t>师们在中文学校担任教职所获得的薪酬根本无法维持生计，因此中文学校所有的老师都是兼职的</a:t>
            </a:r>
            <a:r>
              <a:rPr lang="zh-CN" altLang="en-US" b="1" dirty="0" smtClean="0">
                <a:solidFill>
                  <a:srgbClr val="6E0579"/>
                </a:solidFill>
                <a:latin typeface="FangSong" pitchFamily="49" charset="-122"/>
                <a:ea typeface="FangSong" pitchFamily="49" charset="-122"/>
              </a:rPr>
              <a:t>。</a:t>
            </a:r>
            <a:r>
              <a:rPr lang="zh-CN" altLang="en-US" b="1" dirty="0">
                <a:solidFill>
                  <a:srgbClr val="6E0579"/>
                </a:solidFill>
                <a:latin typeface="FangSong" pitchFamily="49" charset="-122"/>
                <a:ea typeface="FangSong" pitchFamily="49" charset="-122"/>
              </a:rPr>
              <a:t>若不是对华文教育的执着，是无法在中文学校中长期担任教职的。</a:t>
            </a:r>
            <a:endParaRPr lang="en-US" altLang="zh-CN" b="1" dirty="0" smtClean="0">
              <a:solidFill>
                <a:srgbClr val="6E0579"/>
              </a:solidFill>
              <a:latin typeface="FangSong" pitchFamily="49" charset="-122"/>
              <a:ea typeface="FangSong" pitchFamily="49" charset="-122"/>
            </a:endParaRPr>
          </a:p>
          <a:p>
            <a:pPr>
              <a:buFont typeface="Wingdings" pitchFamily="2" charset="2"/>
              <a:buChar char="Ø"/>
            </a:pPr>
            <a:r>
              <a:rPr lang="zh-CN" altLang="en-US" b="1" dirty="0" smtClean="0">
                <a:solidFill>
                  <a:srgbClr val="6E0579"/>
                </a:solidFill>
                <a:latin typeface="FangSong" pitchFamily="49" charset="-122"/>
                <a:ea typeface="FangSong" pitchFamily="49" charset="-122"/>
              </a:rPr>
              <a:t>教</a:t>
            </a:r>
            <a:r>
              <a:rPr lang="zh-CN" altLang="en-US" b="1" dirty="0">
                <a:solidFill>
                  <a:srgbClr val="6E0579"/>
                </a:solidFill>
                <a:latin typeface="FangSong" pitchFamily="49" charset="-122"/>
                <a:ea typeface="FangSong" pitchFamily="49" charset="-122"/>
              </a:rPr>
              <a:t>师队伍难以保证。教师队伍不稳定，加上有的教师专业素养不够，导致教学质量也不稳定。</a:t>
            </a:r>
          </a:p>
        </p:txBody>
      </p:sp>
    </p:spTree>
    <p:extLst>
      <p:ext uri="{BB962C8B-B14F-4D97-AF65-F5344CB8AC3E}">
        <p14:creationId xmlns:p14="http://schemas.microsoft.com/office/powerpoint/2010/main" val="1511250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1477962"/>
          </a:xfrm>
        </p:spPr>
        <p:txBody>
          <a:bodyPr>
            <a:normAutofit/>
          </a:bodyPr>
          <a:lstStyle/>
          <a:p>
            <a:r>
              <a:rPr lang="zh-CN" altLang="en-US" dirty="0" smtClean="0">
                <a:solidFill>
                  <a:srgbClr val="007E39"/>
                </a:solidFill>
                <a:ea typeface="微软简行楷" pitchFamily="2" charset="-122"/>
              </a:rPr>
              <a:t>基于中文学校特殊环境形成</a:t>
            </a:r>
            <a:r>
              <a:rPr lang="zh-CN" altLang="en-US" dirty="0" smtClean="0">
                <a:solidFill>
                  <a:srgbClr val="007E39"/>
                </a:solidFill>
                <a:ea typeface="微软简行楷" pitchFamily="2" charset="-122"/>
              </a:rPr>
              <a:t>的</a:t>
            </a:r>
            <a:r>
              <a:rPr lang="en-US" altLang="zh-CN" dirty="0" smtClean="0">
                <a:solidFill>
                  <a:srgbClr val="007E39"/>
                </a:solidFill>
                <a:ea typeface="微软简行楷" pitchFamily="2" charset="-122"/>
              </a:rPr>
              <a:t/>
            </a:r>
            <a:br>
              <a:rPr lang="en-US" altLang="zh-CN" dirty="0" smtClean="0">
                <a:solidFill>
                  <a:srgbClr val="007E39"/>
                </a:solidFill>
                <a:ea typeface="微软简行楷" pitchFamily="2" charset="-122"/>
              </a:rPr>
            </a:br>
            <a:r>
              <a:rPr lang="zh-CN" altLang="en-US" dirty="0" smtClean="0">
                <a:solidFill>
                  <a:srgbClr val="007E39"/>
                </a:solidFill>
                <a:ea typeface="微软简行楷" pitchFamily="2" charset="-122"/>
              </a:rPr>
              <a:t>教</a:t>
            </a:r>
            <a:r>
              <a:rPr lang="zh-CN" altLang="en-US" dirty="0" smtClean="0">
                <a:solidFill>
                  <a:srgbClr val="007E39"/>
                </a:solidFill>
                <a:ea typeface="微软简行楷" pitchFamily="2" charset="-122"/>
              </a:rPr>
              <a:t>学理念</a:t>
            </a:r>
            <a:endParaRPr lang="en-US" dirty="0">
              <a:solidFill>
                <a:srgbClr val="007E39"/>
              </a:solidFill>
              <a:ea typeface="微软简行楷" pitchFamily="2" charset="-122"/>
            </a:endParaRPr>
          </a:p>
        </p:txBody>
      </p:sp>
      <p:sp>
        <p:nvSpPr>
          <p:cNvPr id="3" name="Content Placeholder 2"/>
          <p:cNvSpPr>
            <a:spLocks noGrp="1"/>
          </p:cNvSpPr>
          <p:nvPr>
            <p:ph idx="1"/>
          </p:nvPr>
        </p:nvSpPr>
        <p:spPr>
          <a:xfrm>
            <a:off x="457200" y="2255837"/>
            <a:ext cx="8229600" cy="4525963"/>
          </a:xfrm>
        </p:spPr>
        <p:txBody>
          <a:bodyPr/>
          <a:lstStyle/>
          <a:p>
            <a:pPr marL="0" indent="0">
              <a:buNone/>
            </a:pPr>
            <a:r>
              <a:rPr lang="zh-CN" altLang="en-US" b="1" dirty="0" smtClean="0">
                <a:solidFill>
                  <a:srgbClr val="6E0579"/>
                </a:solidFill>
                <a:latin typeface="FangSong" pitchFamily="49" charset="-122"/>
                <a:ea typeface="FangSong" pitchFamily="49" charset="-122"/>
              </a:rPr>
              <a:t>    不</a:t>
            </a:r>
            <a:r>
              <a:rPr lang="zh-CN" altLang="en-US" b="1" dirty="0">
                <a:solidFill>
                  <a:srgbClr val="6E0579"/>
                </a:solidFill>
                <a:latin typeface="FangSong" pitchFamily="49" charset="-122"/>
                <a:ea typeface="FangSong" pitchFamily="49" charset="-122"/>
              </a:rPr>
              <a:t>拘泥于教材，教给学生最需要</a:t>
            </a:r>
            <a:r>
              <a:rPr lang="zh-CN" altLang="en-US" b="1" dirty="0" smtClean="0">
                <a:solidFill>
                  <a:srgbClr val="6E0579"/>
                </a:solidFill>
                <a:latin typeface="FangSong" pitchFamily="49" charset="-122"/>
                <a:ea typeface="FangSong" pitchFamily="49" charset="-122"/>
              </a:rPr>
              <a:t>的，注</a:t>
            </a:r>
            <a:r>
              <a:rPr lang="zh-CN" altLang="en-US" b="1" dirty="0">
                <a:solidFill>
                  <a:srgbClr val="6E0579"/>
                </a:solidFill>
                <a:latin typeface="FangSong" pitchFamily="49" charset="-122"/>
                <a:ea typeface="FangSong" pitchFamily="49" charset="-122"/>
              </a:rPr>
              <a:t>意激发和保持他们学习中文的兴趣，让学生在有限的时间内学到更多的东西</a:t>
            </a:r>
            <a:r>
              <a:rPr lang="zh-CN" altLang="en-US" b="1" dirty="0" smtClean="0">
                <a:solidFill>
                  <a:srgbClr val="6E0579"/>
                </a:solidFill>
                <a:latin typeface="FangSong" pitchFamily="49" charset="-122"/>
                <a:ea typeface="FangSong" pitchFamily="49" charset="-122"/>
              </a:rPr>
              <a:t>。</a:t>
            </a:r>
            <a:endParaRPr lang="en-US" altLang="zh-CN" b="1" dirty="0" smtClean="0">
              <a:solidFill>
                <a:srgbClr val="6E0579"/>
              </a:solidFill>
              <a:latin typeface="FangSong" pitchFamily="49" charset="-122"/>
              <a:ea typeface="FangSong" pitchFamily="49" charset="-122"/>
            </a:endParaRPr>
          </a:p>
          <a:p>
            <a:pPr marL="0" indent="0">
              <a:buNone/>
            </a:pPr>
            <a:r>
              <a:rPr lang="zh-CN" altLang="en-US" b="1" dirty="0" smtClean="0">
                <a:solidFill>
                  <a:srgbClr val="6E0579"/>
                </a:solidFill>
                <a:latin typeface="FangSong" pitchFamily="49" charset="-122"/>
                <a:ea typeface="FangSong" pitchFamily="49" charset="-122"/>
              </a:rPr>
              <a:t>    家</a:t>
            </a:r>
            <a:r>
              <a:rPr lang="zh-CN" altLang="en-US" b="1" dirty="0">
                <a:solidFill>
                  <a:srgbClr val="6E0579"/>
                </a:solidFill>
                <a:latin typeface="FangSong" pitchFamily="49" charset="-122"/>
                <a:ea typeface="FangSong" pitchFamily="49" charset="-122"/>
              </a:rPr>
              <a:t>长是华文教育的参与者。调动学生家长的积极性，发挥他们的督促作用，利于在有限的教学时间内取得更好的教学效果。</a:t>
            </a:r>
            <a:endParaRPr lang="en-US" b="1" dirty="0">
              <a:solidFill>
                <a:srgbClr val="6E0579"/>
              </a:solidFill>
              <a:latin typeface="FangSong" pitchFamily="49" charset="-122"/>
              <a:ea typeface="FangSong" pitchFamily="49" charset="-122"/>
            </a:endParaRPr>
          </a:p>
        </p:txBody>
      </p:sp>
    </p:spTree>
    <p:extLst>
      <p:ext uri="{BB962C8B-B14F-4D97-AF65-F5344CB8AC3E}">
        <p14:creationId xmlns:p14="http://schemas.microsoft.com/office/powerpoint/2010/main" val="2073558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8"/>
            <a:ext cx="8229600" cy="1554162"/>
          </a:xfrm>
        </p:spPr>
        <p:txBody>
          <a:bodyPr>
            <a:normAutofit/>
          </a:bodyPr>
          <a:lstStyle/>
          <a:p>
            <a:r>
              <a:rPr lang="zh-CN" altLang="en-US" dirty="0" smtClean="0">
                <a:solidFill>
                  <a:srgbClr val="007E39"/>
                </a:solidFill>
                <a:ea typeface="微软简行楷" pitchFamily="2" charset="-122"/>
              </a:rPr>
              <a:t>在这样的教学理念下形成</a:t>
            </a:r>
            <a:r>
              <a:rPr lang="zh-CN" altLang="en-US" dirty="0" smtClean="0">
                <a:solidFill>
                  <a:srgbClr val="007E39"/>
                </a:solidFill>
                <a:ea typeface="微软简行楷" pitchFamily="2" charset="-122"/>
              </a:rPr>
              <a:t>的</a:t>
            </a:r>
            <a:r>
              <a:rPr lang="en-US" altLang="zh-CN" dirty="0" smtClean="0">
                <a:solidFill>
                  <a:srgbClr val="007E39"/>
                </a:solidFill>
                <a:ea typeface="微软简行楷" pitchFamily="2" charset="-122"/>
              </a:rPr>
              <a:t/>
            </a:r>
            <a:br>
              <a:rPr lang="en-US" altLang="zh-CN" dirty="0" smtClean="0">
                <a:solidFill>
                  <a:srgbClr val="007E39"/>
                </a:solidFill>
                <a:ea typeface="微软简行楷" pitchFamily="2" charset="-122"/>
              </a:rPr>
            </a:br>
            <a:r>
              <a:rPr lang="zh-CN" altLang="en-US" dirty="0" smtClean="0">
                <a:solidFill>
                  <a:srgbClr val="007E39"/>
                </a:solidFill>
                <a:ea typeface="微软简行楷" pitchFamily="2" charset="-122"/>
              </a:rPr>
              <a:t>诊</a:t>
            </a:r>
            <a:r>
              <a:rPr lang="zh-CN" altLang="en-US" dirty="0" smtClean="0">
                <a:solidFill>
                  <a:srgbClr val="007E39"/>
                </a:solidFill>
                <a:ea typeface="微软简行楷" pitchFamily="2" charset="-122"/>
              </a:rPr>
              <a:t>断式教学法</a:t>
            </a:r>
            <a:endParaRPr lang="en-US" dirty="0">
              <a:solidFill>
                <a:srgbClr val="007E39"/>
              </a:solidFill>
              <a:ea typeface="微软简行楷" pitchFamily="2" charset="-122"/>
            </a:endParaRPr>
          </a:p>
        </p:txBody>
      </p:sp>
      <p:sp>
        <p:nvSpPr>
          <p:cNvPr id="3" name="Content Placeholder 2"/>
          <p:cNvSpPr>
            <a:spLocks noGrp="1"/>
          </p:cNvSpPr>
          <p:nvPr>
            <p:ph idx="1"/>
          </p:nvPr>
        </p:nvSpPr>
        <p:spPr>
          <a:xfrm>
            <a:off x="457200" y="2362200"/>
            <a:ext cx="8305800" cy="4343400"/>
          </a:xfrm>
        </p:spPr>
        <p:txBody>
          <a:bodyPr/>
          <a:lstStyle/>
          <a:p>
            <a:pPr marL="0" indent="0">
              <a:buNone/>
            </a:pPr>
            <a:r>
              <a:rPr lang="zh-CN" altLang="en-US" b="1" dirty="0" smtClean="0">
                <a:solidFill>
                  <a:srgbClr val="6E0579"/>
                </a:solidFill>
                <a:latin typeface="FangSong" pitchFamily="49" charset="-122"/>
                <a:ea typeface="FangSong" pitchFamily="49" charset="-122"/>
              </a:rPr>
              <a:t>    诊断式教学法是用</a:t>
            </a:r>
            <a:r>
              <a:rPr lang="zh-CN" altLang="en-US" b="1" dirty="0">
                <a:solidFill>
                  <a:srgbClr val="6E0579"/>
                </a:solidFill>
                <a:latin typeface="FangSong" pitchFamily="49" charset="-122"/>
                <a:ea typeface="FangSong" pitchFamily="49" charset="-122"/>
              </a:rPr>
              <a:t>我们掌握的中文和中国文化的知识，根据学</a:t>
            </a:r>
            <a:r>
              <a:rPr lang="zh-CN" altLang="en-US" b="1" dirty="0" smtClean="0">
                <a:solidFill>
                  <a:srgbClr val="6E0579"/>
                </a:solidFill>
                <a:latin typeface="FangSong" pitchFamily="49" charset="-122"/>
                <a:ea typeface="FangSong" pitchFamily="49" charset="-122"/>
              </a:rPr>
              <a:t>生自身的</a:t>
            </a:r>
            <a:r>
              <a:rPr lang="zh-CN" altLang="en-US" b="1" dirty="0">
                <a:solidFill>
                  <a:srgbClr val="6E0579"/>
                </a:solidFill>
                <a:latin typeface="FangSong" pitchFamily="49" charset="-122"/>
                <a:ea typeface="FangSong" pitchFamily="49" charset="-122"/>
              </a:rPr>
              <a:t>情况，分析学生的学习状况，告诉学生每一周应该完成什么学习任务，怎么去完</a:t>
            </a:r>
            <a:r>
              <a:rPr lang="zh-CN" altLang="en-US" b="1" dirty="0" smtClean="0">
                <a:solidFill>
                  <a:srgbClr val="6E0579"/>
                </a:solidFill>
                <a:latin typeface="FangSong" pitchFamily="49" charset="-122"/>
                <a:ea typeface="FangSong" pitchFamily="49" charset="-122"/>
              </a:rPr>
              <a:t>成。</a:t>
            </a:r>
            <a:endParaRPr lang="en-US" altLang="zh-CN" b="1" dirty="0" smtClean="0">
              <a:solidFill>
                <a:srgbClr val="6E0579"/>
              </a:solidFill>
              <a:latin typeface="FangSong" pitchFamily="49" charset="-122"/>
              <a:ea typeface="FangSong" pitchFamily="49" charset="-122"/>
            </a:endParaRPr>
          </a:p>
          <a:p>
            <a:pPr marL="0" indent="0">
              <a:buNone/>
            </a:pPr>
            <a:r>
              <a:rPr lang="en-US" altLang="zh-CN" b="1" dirty="0">
                <a:solidFill>
                  <a:srgbClr val="6E0579"/>
                </a:solidFill>
                <a:latin typeface="FangSong" pitchFamily="49" charset="-122"/>
                <a:ea typeface="FangSong" pitchFamily="49" charset="-122"/>
              </a:rPr>
              <a:t> </a:t>
            </a:r>
            <a:r>
              <a:rPr lang="en-US" altLang="zh-CN" b="1" dirty="0" smtClean="0">
                <a:solidFill>
                  <a:srgbClr val="6E0579"/>
                </a:solidFill>
                <a:latin typeface="FangSong" pitchFamily="49" charset="-122"/>
                <a:ea typeface="FangSong" pitchFamily="49" charset="-122"/>
              </a:rPr>
              <a:t>   </a:t>
            </a:r>
            <a:r>
              <a:rPr lang="zh-CN" altLang="en-US" b="1" dirty="0" smtClean="0">
                <a:solidFill>
                  <a:srgbClr val="6E0579"/>
                </a:solidFill>
                <a:latin typeface="FangSong" pitchFamily="49" charset="-122"/>
                <a:ea typeface="FangSong" pitchFamily="49" charset="-122"/>
              </a:rPr>
              <a:t>这</a:t>
            </a:r>
            <a:r>
              <a:rPr lang="zh-CN" altLang="en-US" b="1" dirty="0">
                <a:solidFill>
                  <a:srgbClr val="6E0579"/>
                </a:solidFill>
                <a:latin typeface="FangSong" pitchFamily="49" charset="-122"/>
                <a:ea typeface="FangSong" pitchFamily="49" charset="-122"/>
              </a:rPr>
              <a:t>种诊断式的教学方</a:t>
            </a:r>
            <a:r>
              <a:rPr lang="zh-CN" altLang="en-US" b="1" dirty="0" smtClean="0">
                <a:solidFill>
                  <a:srgbClr val="6E0579"/>
                </a:solidFill>
                <a:latin typeface="FangSong" pitchFamily="49" charset="-122"/>
                <a:ea typeface="FangSong" pitchFamily="49" charset="-122"/>
              </a:rPr>
              <a:t>法能</a:t>
            </a:r>
            <a:r>
              <a:rPr lang="zh-CN" altLang="en-US" b="1" dirty="0">
                <a:solidFill>
                  <a:srgbClr val="6E0579"/>
                </a:solidFill>
                <a:latin typeface="FangSong" pitchFamily="49" charset="-122"/>
                <a:ea typeface="FangSong" pitchFamily="49" charset="-122"/>
              </a:rPr>
              <a:t>解开一周只有一次，教学时间有限，无法完成教学任务的死</a:t>
            </a:r>
            <a:r>
              <a:rPr lang="zh-CN" altLang="en-US" b="1" dirty="0" smtClean="0">
                <a:solidFill>
                  <a:srgbClr val="6E0579"/>
                </a:solidFill>
                <a:latin typeface="FangSong" pitchFamily="49" charset="-122"/>
                <a:ea typeface="FangSong" pitchFamily="49" charset="-122"/>
              </a:rPr>
              <a:t>结？</a:t>
            </a:r>
            <a:endParaRPr lang="en-US" b="1" dirty="0">
              <a:solidFill>
                <a:srgbClr val="6E0579"/>
              </a:solidFill>
              <a:latin typeface="FangSong" pitchFamily="49" charset="-122"/>
              <a:ea typeface="FangSong" pitchFamily="49" charset="-122"/>
            </a:endParaRPr>
          </a:p>
        </p:txBody>
      </p:sp>
    </p:spTree>
    <p:extLst>
      <p:ext uri="{BB962C8B-B14F-4D97-AF65-F5344CB8AC3E}">
        <p14:creationId xmlns:p14="http://schemas.microsoft.com/office/powerpoint/2010/main" val="2191749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zh-CN" altLang="en-US" dirty="0" smtClean="0">
                <a:solidFill>
                  <a:srgbClr val="007E39"/>
                </a:solidFill>
                <a:ea typeface="微软简行楷" pitchFamily="2" charset="-122"/>
              </a:rPr>
              <a:t>诊断式教学法的特征（一）</a:t>
            </a:r>
            <a:r>
              <a:rPr lang="en-US" altLang="zh-CN" dirty="0" smtClean="0">
                <a:solidFill>
                  <a:srgbClr val="007E39"/>
                </a:solidFill>
                <a:ea typeface="微软简行楷" pitchFamily="2" charset="-122"/>
              </a:rPr>
              <a:t/>
            </a:r>
            <a:br>
              <a:rPr lang="en-US" altLang="zh-CN" dirty="0" smtClean="0">
                <a:solidFill>
                  <a:srgbClr val="007E39"/>
                </a:solidFill>
                <a:ea typeface="微软简行楷" pitchFamily="2" charset="-122"/>
              </a:rPr>
            </a:br>
            <a:r>
              <a:rPr lang="zh-TW" altLang="en-US" dirty="0">
                <a:solidFill>
                  <a:srgbClr val="6E0579"/>
                </a:solidFill>
                <a:ea typeface="微软简行楷" pitchFamily="2" charset="-122"/>
              </a:rPr>
              <a:t>诊断标</a:t>
            </a:r>
            <a:r>
              <a:rPr lang="zh-TW" altLang="en-US" dirty="0" smtClean="0">
                <a:solidFill>
                  <a:srgbClr val="6E0579"/>
                </a:solidFill>
                <a:ea typeface="微软简行楷" pitchFamily="2" charset="-122"/>
              </a:rPr>
              <a:t>准</a:t>
            </a:r>
            <a:endParaRPr lang="en-US" dirty="0">
              <a:solidFill>
                <a:srgbClr val="6E0579"/>
              </a:solidFill>
              <a:ea typeface="微软简行楷" pitchFamily="2" charset="-122"/>
            </a:endParaRPr>
          </a:p>
        </p:txBody>
      </p:sp>
      <p:sp>
        <p:nvSpPr>
          <p:cNvPr id="3" name="Content Placeholder 2"/>
          <p:cNvSpPr>
            <a:spLocks noGrp="1"/>
          </p:cNvSpPr>
          <p:nvPr>
            <p:ph idx="1"/>
          </p:nvPr>
        </p:nvSpPr>
        <p:spPr>
          <a:xfrm>
            <a:off x="457200" y="1447800"/>
            <a:ext cx="8305800" cy="5105400"/>
          </a:xfrm>
        </p:spPr>
        <p:txBody>
          <a:bodyPr>
            <a:normAutofit fontScale="85000" lnSpcReduction="20000"/>
          </a:bodyPr>
          <a:lstStyle/>
          <a:p>
            <a:pPr>
              <a:buFont typeface="Wingdings" pitchFamily="2" charset="2"/>
              <a:buChar char="q"/>
            </a:pPr>
            <a:r>
              <a:rPr lang="zh-CN" altLang="en-US" b="1" dirty="0" smtClean="0">
                <a:solidFill>
                  <a:srgbClr val="6E0579"/>
                </a:solidFill>
                <a:latin typeface="FangSong" pitchFamily="49" charset="-122"/>
                <a:ea typeface="FangSong" pitchFamily="49" charset="-122"/>
              </a:rPr>
              <a:t>一、汉</a:t>
            </a:r>
            <a:r>
              <a:rPr lang="zh-CN" altLang="en-US" b="1" dirty="0">
                <a:solidFill>
                  <a:srgbClr val="6E0579"/>
                </a:solidFill>
                <a:latin typeface="FangSong" pitchFamily="49" charset="-122"/>
                <a:ea typeface="FangSong" pitchFamily="49" charset="-122"/>
              </a:rPr>
              <a:t>语言文化对华文基础教育的内在要求。如会话、识字、阅读、写作不同层次、不同阶段的要求。</a:t>
            </a:r>
          </a:p>
          <a:p>
            <a:pPr>
              <a:buFont typeface="Wingdings" pitchFamily="2" charset="2"/>
              <a:buChar char="q"/>
            </a:pPr>
            <a:r>
              <a:rPr lang="zh-CN" altLang="en-US" b="1" dirty="0" smtClean="0">
                <a:solidFill>
                  <a:srgbClr val="6E0579"/>
                </a:solidFill>
                <a:latin typeface="FangSong" pitchFamily="49" charset="-122"/>
                <a:ea typeface="FangSong" pitchFamily="49" charset="-122"/>
              </a:rPr>
              <a:t>二、孩</a:t>
            </a:r>
            <a:r>
              <a:rPr lang="zh-CN" altLang="en-US" b="1" dirty="0">
                <a:solidFill>
                  <a:srgbClr val="6E0579"/>
                </a:solidFill>
                <a:latin typeface="FangSong" pitchFamily="49" charset="-122"/>
                <a:ea typeface="FangSong" pitchFamily="49" charset="-122"/>
              </a:rPr>
              <a:t>子各年龄段对汉语言文化的认知要求。把握各年龄段学生生理和心理状况的特点，对学生提出恰当的学习要求。</a:t>
            </a:r>
          </a:p>
          <a:p>
            <a:pPr>
              <a:buFont typeface="Wingdings" pitchFamily="2" charset="2"/>
              <a:buChar char="q"/>
            </a:pPr>
            <a:r>
              <a:rPr lang="zh-CN" altLang="en-US" b="1" dirty="0" smtClean="0">
                <a:solidFill>
                  <a:srgbClr val="6E0579"/>
                </a:solidFill>
                <a:latin typeface="FangSong" pitchFamily="49" charset="-122"/>
                <a:ea typeface="FangSong" pitchFamily="49" charset="-122"/>
              </a:rPr>
              <a:t>三、课</a:t>
            </a:r>
            <a:r>
              <a:rPr lang="zh-CN" altLang="en-US" b="1" dirty="0">
                <a:solidFill>
                  <a:srgbClr val="6E0579"/>
                </a:solidFill>
                <a:latin typeface="FangSong" pitchFamily="49" charset="-122"/>
                <a:ea typeface="FangSong" pitchFamily="49" charset="-122"/>
              </a:rPr>
              <a:t>本的要求。一套教科书就是中文学校的一个完整的教学纲要。是教学计划实施的指南。</a:t>
            </a:r>
          </a:p>
          <a:p>
            <a:pPr marL="0" indent="0">
              <a:buNone/>
            </a:pPr>
            <a:r>
              <a:rPr lang="zh-CN" altLang="en-US" b="1" dirty="0" smtClean="0">
                <a:solidFill>
                  <a:srgbClr val="6E0579"/>
                </a:solidFill>
                <a:latin typeface="FangSong" pitchFamily="49" charset="-122"/>
                <a:ea typeface="FangSong" pitchFamily="49" charset="-122"/>
              </a:rPr>
              <a:t>    在</a:t>
            </a:r>
            <a:r>
              <a:rPr lang="zh-CN" altLang="en-US" b="1" dirty="0">
                <a:solidFill>
                  <a:srgbClr val="6E0579"/>
                </a:solidFill>
                <a:latin typeface="FangSong" pitchFamily="49" charset="-122"/>
                <a:ea typeface="FangSong" pitchFamily="49" charset="-122"/>
              </a:rPr>
              <a:t>这些标准中第三项最直观，是上课时要遵循的。第二项是分析的基础，必须要下功夫思虑，在上课时认真把握的。第一项是华文教育的根本，是我们检测、分析、开药方</a:t>
            </a:r>
            <a:r>
              <a:rPr lang="en-US" altLang="zh-CN" b="1" dirty="0">
                <a:solidFill>
                  <a:srgbClr val="6E0579"/>
                </a:solidFill>
                <a:latin typeface="FangSong" pitchFamily="49" charset="-122"/>
                <a:ea typeface="FangSong" pitchFamily="49" charset="-122"/>
              </a:rPr>
              <a:t>——</a:t>
            </a:r>
            <a:r>
              <a:rPr lang="zh-CN" altLang="en-US" b="1" dirty="0">
                <a:solidFill>
                  <a:srgbClr val="6E0579"/>
                </a:solidFill>
                <a:latin typeface="FangSong" pitchFamily="49" charset="-122"/>
                <a:ea typeface="FangSong" pitchFamily="49" charset="-122"/>
              </a:rPr>
              <a:t>下达学习任务的出发点。</a:t>
            </a:r>
          </a:p>
          <a:p>
            <a:pPr marL="0" indent="0">
              <a:buNone/>
            </a:pPr>
            <a:r>
              <a:rPr lang="zh-CN" altLang="en-US" b="1" dirty="0" smtClean="0">
                <a:solidFill>
                  <a:srgbClr val="6E0579"/>
                </a:solidFill>
                <a:latin typeface="FangSong" pitchFamily="49" charset="-122"/>
                <a:ea typeface="FangSong" pitchFamily="49" charset="-122"/>
              </a:rPr>
              <a:t>    在</a:t>
            </a:r>
            <a:r>
              <a:rPr lang="zh-CN" altLang="en-US" b="1" dirty="0">
                <a:solidFill>
                  <a:srgbClr val="6E0579"/>
                </a:solidFill>
                <a:latin typeface="FangSong" pitchFamily="49" charset="-122"/>
                <a:ea typeface="FangSong" pitchFamily="49" charset="-122"/>
              </a:rPr>
              <a:t>教学活动中教师要依据这些标准制定出阶段目标，如一学期的教学计划。还要对针对每个学生的状况确定近期目标。</a:t>
            </a:r>
          </a:p>
        </p:txBody>
      </p:sp>
    </p:spTree>
    <p:extLst>
      <p:ext uri="{BB962C8B-B14F-4D97-AF65-F5344CB8AC3E}">
        <p14:creationId xmlns:p14="http://schemas.microsoft.com/office/powerpoint/2010/main" val="1918239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zh-CN" altLang="en-US" dirty="0" smtClean="0">
                <a:solidFill>
                  <a:srgbClr val="007E39"/>
                </a:solidFill>
                <a:ea typeface="微软简行楷" pitchFamily="2" charset="-122"/>
              </a:rPr>
              <a:t>诊断式教学法的特征（二）</a:t>
            </a:r>
            <a:r>
              <a:rPr lang="en-US" altLang="zh-CN" dirty="0" smtClean="0">
                <a:solidFill>
                  <a:srgbClr val="007E39"/>
                </a:solidFill>
                <a:ea typeface="微软简行楷" pitchFamily="2" charset="-122"/>
              </a:rPr>
              <a:t/>
            </a:r>
            <a:br>
              <a:rPr lang="en-US" altLang="zh-CN" dirty="0" smtClean="0">
                <a:solidFill>
                  <a:srgbClr val="007E39"/>
                </a:solidFill>
                <a:ea typeface="微软简行楷" pitchFamily="2" charset="-122"/>
              </a:rPr>
            </a:br>
            <a:r>
              <a:rPr lang="zh-TW" altLang="en-US" dirty="0" smtClean="0">
                <a:solidFill>
                  <a:srgbClr val="6E0579"/>
                </a:solidFill>
                <a:ea typeface="微软简行楷" pitchFamily="2" charset="-122"/>
              </a:rPr>
              <a:t>诊</a:t>
            </a:r>
            <a:r>
              <a:rPr lang="zh-TW" altLang="en-US" dirty="0">
                <a:solidFill>
                  <a:srgbClr val="6E0579"/>
                </a:solidFill>
                <a:ea typeface="微软简行楷" pitchFamily="2" charset="-122"/>
              </a:rPr>
              <a:t>断方式</a:t>
            </a:r>
            <a:endParaRPr lang="en-US" dirty="0">
              <a:solidFill>
                <a:srgbClr val="6E0579"/>
              </a:solidFill>
              <a:ea typeface="微软简行楷" pitchFamily="2" charset="-122"/>
            </a:endParaRPr>
          </a:p>
        </p:txBody>
      </p:sp>
      <p:sp>
        <p:nvSpPr>
          <p:cNvPr id="3" name="Content Placeholder 2"/>
          <p:cNvSpPr>
            <a:spLocks noGrp="1"/>
          </p:cNvSpPr>
          <p:nvPr>
            <p:ph idx="1"/>
          </p:nvPr>
        </p:nvSpPr>
        <p:spPr>
          <a:xfrm>
            <a:off x="152400" y="1447800"/>
            <a:ext cx="8839200" cy="5105400"/>
          </a:xfrm>
        </p:spPr>
        <p:txBody>
          <a:bodyPr>
            <a:normAutofit fontScale="70000" lnSpcReduction="20000"/>
          </a:bodyPr>
          <a:lstStyle/>
          <a:p>
            <a:pPr>
              <a:buFont typeface="Wingdings" pitchFamily="2" charset="2"/>
              <a:buChar char="q"/>
            </a:pPr>
            <a:r>
              <a:rPr lang="zh-CN" altLang="en-US" b="1" dirty="0">
                <a:solidFill>
                  <a:srgbClr val="6E0579"/>
                </a:solidFill>
                <a:latin typeface="FangSong" pitchFamily="49" charset="-122"/>
                <a:ea typeface="FangSong" pitchFamily="49" charset="-122"/>
              </a:rPr>
              <a:t>一、</a:t>
            </a:r>
            <a:r>
              <a:rPr lang="zh-CN" altLang="en-US" b="1" dirty="0" smtClean="0">
                <a:solidFill>
                  <a:srgbClr val="6E0579"/>
                </a:solidFill>
                <a:latin typeface="华文新魏" pitchFamily="2" charset="-122"/>
                <a:ea typeface="华文新魏" pitchFamily="2" charset="-122"/>
              </a:rPr>
              <a:t>看</a:t>
            </a:r>
            <a:r>
              <a:rPr lang="zh-CN" altLang="en-US" b="1" dirty="0">
                <a:solidFill>
                  <a:srgbClr val="6E0579"/>
                </a:solidFill>
                <a:latin typeface="FangSong" pitchFamily="49" charset="-122"/>
                <a:ea typeface="FangSong" pitchFamily="49" charset="-122"/>
              </a:rPr>
              <a:t>。</a:t>
            </a:r>
            <a:r>
              <a:rPr lang="zh-CN" altLang="en-US" b="1" dirty="0" smtClean="0">
                <a:solidFill>
                  <a:srgbClr val="6E0579"/>
                </a:solidFill>
                <a:latin typeface="FangSong" pitchFamily="49" charset="-122"/>
                <a:ea typeface="FangSong" pitchFamily="49" charset="-122"/>
              </a:rPr>
              <a:t>看学生在课堂上的表</a:t>
            </a:r>
            <a:r>
              <a:rPr lang="zh-CN" altLang="en-US" b="1" dirty="0">
                <a:solidFill>
                  <a:srgbClr val="6E0579"/>
                </a:solidFill>
                <a:latin typeface="FangSong" pitchFamily="49" charset="-122"/>
                <a:ea typeface="FangSong" pitchFamily="49" charset="-122"/>
              </a:rPr>
              <a:t>现。在朗读、会话、听写、回答问题等课堂活动中看出学生的成长进步和不足。</a:t>
            </a:r>
          </a:p>
          <a:p>
            <a:pPr>
              <a:buFont typeface="Wingdings" pitchFamily="2" charset="2"/>
              <a:buChar char="q"/>
            </a:pPr>
            <a:r>
              <a:rPr lang="zh-CN" altLang="en-US" b="1" dirty="0">
                <a:solidFill>
                  <a:srgbClr val="6E0579"/>
                </a:solidFill>
                <a:latin typeface="FangSong" pitchFamily="49" charset="-122"/>
                <a:ea typeface="FangSong" pitchFamily="49" charset="-122"/>
              </a:rPr>
              <a:t>二、</a:t>
            </a:r>
            <a:r>
              <a:rPr lang="en-US" altLang="zh-CN" b="1" dirty="0">
                <a:solidFill>
                  <a:srgbClr val="6E0579"/>
                </a:solidFill>
                <a:latin typeface="FangSong" pitchFamily="49" charset="-122"/>
                <a:ea typeface="FangSong" pitchFamily="49" charset="-122"/>
              </a:rPr>
              <a:t>	</a:t>
            </a:r>
            <a:r>
              <a:rPr lang="zh-CN" altLang="en-US" b="1" dirty="0">
                <a:solidFill>
                  <a:srgbClr val="6E0579"/>
                </a:solidFill>
                <a:latin typeface="华文新魏" pitchFamily="2" charset="-122"/>
                <a:ea typeface="华文新魏" pitchFamily="2" charset="-122"/>
              </a:rPr>
              <a:t>阅</a:t>
            </a:r>
            <a:r>
              <a:rPr lang="zh-CN" altLang="en-US" b="1" dirty="0">
                <a:solidFill>
                  <a:srgbClr val="6E0579"/>
                </a:solidFill>
                <a:latin typeface="FangSong" pitchFamily="49" charset="-122"/>
                <a:ea typeface="FangSong" pitchFamily="49" charset="-122"/>
              </a:rPr>
              <a:t>。在批阅作业中观察学生的课后表现。在批阅作业时了解学生的进步和困惑，记下必需在课堂上讲解的内容。</a:t>
            </a:r>
          </a:p>
          <a:p>
            <a:pPr>
              <a:buFont typeface="Wingdings" pitchFamily="2" charset="2"/>
              <a:buChar char="q"/>
            </a:pPr>
            <a:r>
              <a:rPr lang="zh-CN" altLang="en-US" b="1" dirty="0">
                <a:solidFill>
                  <a:srgbClr val="6E0579"/>
                </a:solidFill>
                <a:latin typeface="FangSong" pitchFamily="49" charset="-122"/>
                <a:ea typeface="FangSong" pitchFamily="49" charset="-122"/>
              </a:rPr>
              <a:t>三</a:t>
            </a:r>
            <a:r>
              <a:rPr lang="zh-CN" altLang="en-US" b="1" dirty="0" smtClean="0">
                <a:solidFill>
                  <a:srgbClr val="6E0579"/>
                </a:solidFill>
                <a:latin typeface="FangSong" pitchFamily="49" charset="-122"/>
                <a:ea typeface="FangSong" pitchFamily="49" charset="-122"/>
              </a:rPr>
              <a:t>、</a:t>
            </a:r>
            <a:r>
              <a:rPr lang="zh-CN" altLang="en-US" b="1" dirty="0" smtClean="0">
                <a:solidFill>
                  <a:srgbClr val="6E0579"/>
                </a:solidFill>
                <a:latin typeface="华文新魏" pitchFamily="2" charset="-122"/>
                <a:ea typeface="华文新魏" pitchFamily="2" charset="-122"/>
              </a:rPr>
              <a:t>验</a:t>
            </a:r>
            <a:r>
              <a:rPr lang="zh-CN" altLang="en-US" b="1" dirty="0">
                <a:solidFill>
                  <a:srgbClr val="6E0579"/>
                </a:solidFill>
                <a:latin typeface="FangSong" pitchFamily="49" charset="-122"/>
                <a:ea typeface="FangSong" pitchFamily="49" charset="-122"/>
              </a:rPr>
              <a:t>，在备课时设计必要的教学环节，检验学生的学习效果，揭示哪些地方需要改进，哪些内容可以少讲或不讲。</a:t>
            </a:r>
          </a:p>
          <a:p>
            <a:pPr>
              <a:buFont typeface="Wingdings" pitchFamily="2" charset="2"/>
              <a:buChar char="q"/>
            </a:pPr>
            <a:r>
              <a:rPr lang="zh-CN" altLang="en-US" b="1" dirty="0">
                <a:solidFill>
                  <a:srgbClr val="6E0579"/>
                </a:solidFill>
                <a:latin typeface="FangSong" pitchFamily="49" charset="-122"/>
                <a:ea typeface="FangSong" pitchFamily="49" charset="-122"/>
              </a:rPr>
              <a:t>四、</a:t>
            </a:r>
            <a:r>
              <a:rPr lang="zh-CN" altLang="en-US" b="1" dirty="0" smtClean="0">
                <a:solidFill>
                  <a:srgbClr val="6E0579"/>
                </a:solidFill>
                <a:latin typeface="华文新魏" pitchFamily="2" charset="-122"/>
                <a:ea typeface="华文新魏" pitchFamily="2" charset="-122"/>
              </a:rPr>
              <a:t>想</a:t>
            </a:r>
            <a:r>
              <a:rPr lang="zh-CN" altLang="en-US" b="1" dirty="0">
                <a:solidFill>
                  <a:srgbClr val="6E0579"/>
                </a:solidFill>
                <a:latin typeface="FangSong" pitchFamily="49" charset="-122"/>
                <a:ea typeface="FangSong" pitchFamily="49" charset="-122"/>
              </a:rPr>
              <a:t>，根据标准做出分析判断。思考如何去达到上述的标准。在此基础上给学生开处方</a:t>
            </a:r>
            <a:r>
              <a:rPr lang="en-US" altLang="zh-CN" b="1" dirty="0">
                <a:solidFill>
                  <a:srgbClr val="6E0579"/>
                </a:solidFill>
                <a:latin typeface="FangSong" pitchFamily="49" charset="-122"/>
                <a:ea typeface="FangSong" pitchFamily="49" charset="-122"/>
              </a:rPr>
              <a:t>——</a:t>
            </a:r>
            <a:r>
              <a:rPr lang="zh-CN" altLang="en-US" b="1" dirty="0">
                <a:solidFill>
                  <a:srgbClr val="6E0579"/>
                </a:solidFill>
                <a:latin typeface="FangSong" pitchFamily="49" charset="-122"/>
                <a:ea typeface="FangSong" pitchFamily="49" charset="-122"/>
              </a:rPr>
              <a:t>下达学习任务，布置一周的作业</a:t>
            </a:r>
            <a:r>
              <a:rPr lang="zh-CN" altLang="en-US" b="1" dirty="0" smtClean="0">
                <a:solidFill>
                  <a:srgbClr val="6E0579"/>
                </a:solidFill>
                <a:latin typeface="FangSong" pitchFamily="49" charset="-122"/>
                <a:ea typeface="FangSong" pitchFamily="49" charset="-122"/>
              </a:rPr>
              <a:t>。</a:t>
            </a:r>
            <a:endParaRPr lang="en-US" altLang="zh-CN" b="1" dirty="0" smtClean="0">
              <a:solidFill>
                <a:srgbClr val="6E0579"/>
              </a:solidFill>
              <a:latin typeface="FangSong" pitchFamily="49" charset="-122"/>
              <a:ea typeface="FangSong" pitchFamily="49" charset="-122"/>
            </a:endParaRPr>
          </a:p>
          <a:p>
            <a:pPr marL="0" indent="0">
              <a:buNone/>
            </a:pPr>
            <a:endParaRPr lang="zh-CN" altLang="en-US" sz="1400" b="1" dirty="0">
              <a:solidFill>
                <a:srgbClr val="6E0579"/>
              </a:solidFill>
              <a:latin typeface="FangSong" pitchFamily="49" charset="-122"/>
              <a:ea typeface="FangSong" pitchFamily="49" charset="-122"/>
            </a:endParaRPr>
          </a:p>
          <a:p>
            <a:pPr marL="0" indent="0">
              <a:buNone/>
            </a:pPr>
            <a:r>
              <a:rPr lang="zh-CN" altLang="en-US" b="1" dirty="0" smtClean="0">
                <a:solidFill>
                  <a:srgbClr val="6E0579"/>
                </a:solidFill>
                <a:latin typeface="FangSong" pitchFamily="49" charset="-122"/>
                <a:ea typeface="FangSong" pitchFamily="49" charset="-122"/>
              </a:rPr>
              <a:t>    这</a:t>
            </a:r>
            <a:r>
              <a:rPr lang="zh-CN" altLang="en-US" b="1" dirty="0">
                <a:solidFill>
                  <a:srgbClr val="6E0579"/>
                </a:solidFill>
                <a:latin typeface="FangSong" pitchFamily="49" charset="-122"/>
                <a:ea typeface="FangSong" pitchFamily="49" charset="-122"/>
              </a:rPr>
              <a:t>些诊断方式要求老师备课时不仅要备好课本上的内容，还要备好学生的成长进步。上课时要确定学生最需要知识点，布置作业时要掌握让学生在一周内既有一定难度又能完成的尺度。</a:t>
            </a:r>
          </a:p>
          <a:p>
            <a:pPr marL="0" indent="0">
              <a:buNone/>
            </a:pPr>
            <a:r>
              <a:rPr lang="zh-CN" altLang="en-US" b="1" dirty="0" smtClean="0">
                <a:solidFill>
                  <a:srgbClr val="6E0579"/>
                </a:solidFill>
                <a:latin typeface="FangSong" pitchFamily="49" charset="-122"/>
                <a:ea typeface="FangSong" pitchFamily="49" charset="-122"/>
              </a:rPr>
              <a:t>    备</a:t>
            </a:r>
            <a:r>
              <a:rPr lang="zh-CN" altLang="en-US" b="1" dirty="0">
                <a:solidFill>
                  <a:srgbClr val="6E0579"/>
                </a:solidFill>
                <a:latin typeface="FangSong" pitchFamily="49" charset="-122"/>
                <a:ea typeface="FangSong" pitchFamily="49" charset="-122"/>
              </a:rPr>
              <a:t>课时要求老师把大部分精力放在准备学生上，上课时要求老师要迅速捕捉到学生的成长进步和美中不足。批改作业时要求老师要善于捕捉到学生出错的主要知识点。这些要求老师不是很容易达到的，需要不断地学习和实践。只有对学生有了充分的了解，才能知道什么是学生最需要的，才能给他们最需要的。</a:t>
            </a:r>
          </a:p>
        </p:txBody>
      </p:sp>
    </p:spTree>
    <p:extLst>
      <p:ext uri="{BB962C8B-B14F-4D97-AF65-F5344CB8AC3E}">
        <p14:creationId xmlns:p14="http://schemas.microsoft.com/office/powerpoint/2010/main" val="2815767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zh-CN" altLang="en-US" dirty="0" smtClean="0">
                <a:solidFill>
                  <a:srgbClr val="007E39"/>
                </a:solidFill>
                <a:ea typeface="微软简行楷" pitchFamily="2" charset="-122"/>
              </a:rPr>
              <a:t>诊断式教学法的特征（三）</a:t>
            </a:r>
            <a:r>
              <a:rPr lang="en-US" altLang="zh-CN" dirty="0" smtClean="0">
                <a:solidFill>
                  <a:srgbClr val="007E39"/>
                </a:solidFill>
                <a:ea typeface="微软简行楷" pitchFamily="2" charset="-122"/>
              </a:rPr>
              <a:t/>
            </a:r>
            <a:br>
              <a:rPr lang="en-US" altLang="zh-CN" dirty="0" smtClean="0">
                <a:solidFill>
                  <a:srgbClr val="007E39"/>
                </a:solidFill>
                <a:ea typeface="微软简行楷" pitchFamily="2" charset="-122"/>
              </a:rPr>
            </a:br>
            <a:r>
              <a:rPr lang="zh-CN" altLang="en-US" dirty="0" smtClean="0">
                <a:solidFill>
                  <a:srgbClr val="6E0579"/>
                </a:solidFill>
                <a:ea typeface="微软简行楷" pitchFamily="2" charset="-122"/>
              </a:rPr>
              <a:t>开</a:t>
            </a:r>
            <a:r>
              <a:rPr lang="zh-CN" altLang="en-US" dirty="0">
                <a:solidFill>
                  <a:srgbClr val="6E0579"/>
                </a:solidFill>
                <a:ea typeface="微软简行楷" pitchFamily="2" charset="-122"/>
              </a:rPr>
              <a:t>出</a:t>
            </a:r>
            <a:r>
              <a:rPr lang="zh-CN" altLang="en-US" dirty="0" smtClean="0">
                <a:solidFill>
                  <a:srgbClr val="6E0579"/>
                </a:solidFill>
                <a:ea typeface="微软简行楷" pitchFamily="2" charset="-122"/>
              </a:rPr>
              <a:t>“处方”</a:t>
            </a:r>
            <a:endParaRPr lang="en-US" dirty="0">
              <a:solidFill>
                <a:srgbClr val="6E0579"/>
              </a:solidFill>
              <a:ea typeface="微软简行楷" pitchFamily="2" charset="-122"/>
            </a:endParaRPr>
          </a:p>
        </p:txBody>
      </p:sp>
      <p:sp>
        <p:nvSpPr>
          <p:cNvPr id="3" name="Content Placeholder 2"/>
          <p:cNvSpPr>
            <a:spLocks noGrp="1"/>
          </p:cNvSpPr>
          <p:nvPr>
            <p:ph idx="1"/>
          </p:nvPr>
        </p:nvSpPr>
        <p:spPr>
          <a:xfrm>
            <a:off x="152400" y="1447800"/>
            <a:ext cx="8763000" cy="5257800"/>
          </a:xfrm>
        </p:spPr>
        <p:txBody>
          <a:bodyPr>
            <a:normAutofit fontScale="62500" lnSpcReduction="20000"/>
          </a:bodyPr>
          <a:lstStyle/>
          <a:p>
            <a:pPr>
              <a:buFont typeface="Wingdings" pitchFamily="2" charset="2"/>
              <a:buChar char="q"/>
            </a:pPr>
            <a:r>
              <a:rPr lang="zh-CN" altLang="en-US" b="1" dirty="0">
                <a:solidFill>
                  <a:srgbClr val="6E0579"/>
                </a:solidFill>
                <a:latin typeface="FangSong" pitchFamily="49" charset="-122"/>
                <a:ea typeface="FangSong" pitchFamily="49" charset="-122"/>
              </a:rPr>
              <a:t>一、</a:t>
            </a:r>
            <a:r>
              <a:rPr lang="zh-CN" altLang="en-US" b="1" dirty="0" smtClean="0">
                <a:solidFill>
                  <a:srgbClr val="6E0579"/>
                </a:solidFill>
                <a:latin typeface="FangSong" pitchFamily="49" charset="-122"/>
                <a:ea typeface="FangSong" pitchFamily="49" charset="-122"/>
              </a:rPr>
              <a:t>家</a:t>
            </a:r>
            <a:r>
              <a:rPr lang="zh-CN" altLang="en-US" b="1" dirty="0">
                <a:solidFill>
                  <a:srgbClr val="6E0579"/>
                </a:solidFill>
                <a:latin typeface="FangSong" pitchFamily="49" charset="-122"/>
                <a:ea typeface="FangSong" pitchFamily="49" charset="-122"/>
              </a:rPr>
              <a:t>庭作业（一般的和特殊的）。一般的家庭作业主要是指课本要求的作业。课堂上要让学生知道如何完成这些作业。对于程度差一点儿的学生可以降低难度，减少数量。让他们能顺利完成作业，这样可以增强学习中文的自信心。特殊的家庭作业是指根据每一个学生的具体情况设计的作业。其主要目的是让每一个学生在有限的时间内都有收获，以激励和保持他们的学习兴趣。</a:t>
            </a:r>
          </a:p>
          <a:p>
            <a:pPr>
              <a:buFont typeface="Wingdings" pitchFamily="2" charset="2"/>
              <a:buChar char="q"/>
            </a:pPr>
            <a:r>
              <a:rPr lang="zh-CN" altLang="en-US" b="1" dirty="0" smtClean="0">
                <a:solidFill>
                  <a:srgbClr val="6E0579"/>
                </a:solidFill>
                <a:latin typeface="FangSong" pitchFamily="49" charset="-122"/>
                <a:ea typeface="FangSong" pitchFamily="49" charset="-122"/>
              </a:rPr>
              <a:t>二、</a:t>
            </a:r>
            <a:r>
              <a:rPr lang="en-US" altLang="zh-CN" b="1" dirty="0">
                <a:solidFill>
                  <a:srgbClr val="6E0579"/>
                </a:solidFill>
                <a:latin typeface="FangSong" pitchFamily="49" charset="-122"/>
                <a:ea typeface="FangSong" pitchFamily="49" charset="-122"/>
              </a:rPr>
              <a:t>	</a:t>
            </a:r>
            <a:r>
              <a:rPr lang="zh-CN" altLang="en-US" b="1" dirty="0">
                <a:solidFill>
                  <a:srgbClr val="6E0579"/>
                </a:solidFill>
                <a:latin typeface="FangSong" pitchFamily="49" charset="-122"/>
                <a:ea typeface="FangSong" pitchFamily="49" charset="-122"/>
              </a:rPr>
              <a:t>给学生最需要的。家庭作业中的特殊作业是针对单个学生的，其实一个班集体也需要有特殊的作业。在诊断过程中比照诊断标准的第一、二条，我们会发现有时多数的学生都因为某一个知识点不清楚而阻碍了学习的进程。这时设计特殊的作业，帮助学生学会那个知识，就是他们最需要的东西。讲课时力求突破一点，不可面面俱到。最好是抓住学生注意力集中的瞬间，快速、准确、清晰、生动地把知识传授给学生。当学生们学会了一项知识，闯过了一道难关时，他们那种自豪和兴奋是显而易见的，这对保持他们的学习兴趣是至关重要的。</a:t>
            </a:r>
          </a:p>
          <a:p>
            <a:pPr>
              <a:buFont typeface="Wingdings" pitchFamily="2" charset="2"/>
              <a:buChar char="q"/>
            </a:pPr>
            <a:r>
              <a:rPr lang="zh-CN" altLang="en-US" b="1" dirty="0">
                <a:solidFill>
                  <a:srgbClr val="6E0579"/>
                </a:solidFill>
                <a:latin typeface="FangSong" pitchFamily="49" charset="-122"/>
                <a:ea typeface="FangSong" pitchFamily="49" charset="-122"/>
              </a:rPr>
              <a:t>三、</a:t>
            </a:r>
            <a:r>
              <a:rPr lang="zh-CN" altLang="en-US" b="1" dirty="0" smtClean="0">
                <a:solidFill>
                  <a:srgbClr val="6E0579"/>
                </a:solidFill>
                <a:latin typeface="FangSong" pitchFamily="49" charset="-122"/>
                <a:ea typeface="FangSong" pitchFamily="49" charset="-122"/>
              </a:rPr>
              <a:t>特</a:t>
            </a:r>
            <a:r>
              <a:rPr lang="zh-CN" altLang="en-US" b="1" dirty="0">
                <a:solidFill>
                  <a:srgbClr val="6E0579"/>
                </a:solidFill>
                <a:latin typeface="FangSong" pitchFamily="49" charset="-122"/>
                <a:ea typeface="FangSong" pitchFamily="49" charset="-122"/>
              </a:rPr>
              <a:t>殊的促进和激励。这种方法要求老师经常用电子邮件与家长沟通。老师每周都把自己的教学计划和要求清晰明了地告诉家长，请求他们督促学生。这样就相当于延长了教学时间。鼓励学生向家长和亲友炫耀自己学到的知识，以此来促使他们置身于积极努力的环境中，得到家庭的激励。鼓励学生参加校内外的活动，如表演、比赛等，让他们展示自己的学习成绩，以此来获得社会的激励。</a:t>
            </a:r>
          </a:p>
        </p:txBody>
      </p:sp>
    </p:spTree>
    <p:extLst>
      <p:ext uri="{BB962C8B-B14F-4D97-AF65-F5344CB8AC3E}">
        <p14:creationId xmlns:p14="http://schemas.microsoft.com/office/powerpoint/2010/main" val="2815767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1143000"/>
          </a:xfrm>
        </p:spPr>
        <p:txBody>
          <a:bodyPr>
            <a:normAutofit/>
          </a:bodyPr>
          <a:lstStyle/>
          <a:p>
            <a:r>
              <a:rPr lang="zh-CN" altLang="en-US" dirty="0" smtClean="0">
                <a:solidFill>
                  <a:srgbClr val="007E39"/>
                </a:solidFill>
                <a:ea typeface="微软简行楷" pitchFamily="2" charset="-122"/>
              </a:rPr>
              <a:t>诊断式教学法的成效和存在的问题</a:t>
            </a:r>
            <a:endParaRPr lang="en-US" dirty="0">
              <a:solidFill>
                <a:srgbClr val="6E0579"/>
              </a:solidFill>
              <a:ea typeface="微软简行楷" pitchFamily="2" charset="-122"/>
            </a:endParaRPr>
          </a:p>
        </p:txBody>
      </p:sp>
      <p:sp>
        <p:nvSpPr>
          <p:cNvPr id="3" name="Content Placeholder 2"/>
          <p:cNvSpPr>
            <a:spLocks noGrp="1"/>
          </p:cNvSpPr>
          <p:nvPr>
            <p:ph idx="1"/>
          </p:nvPr>
        </p:nvSpPr>
        <p:spPr>
          <a:xfrm>
            <a:off x="76200" y="990600"/>
            <a:ext cx="8839200" cy="5715000"/>
          </a:xfrm>
        </p:spPr>
        <p:txBody>
          <a:bodyPr>
            <a:normAutofit fontScale="47500" lnSpcReduction="20000"/>
          </a:bodyPr>
          <a:lstStyle/>
          <a:p>
            <a:pPr marL="0" indent="0">
              <a:buNone/>
            </a:pPr>
            <a:r>
              <a:rPr lang="zh-CN" altLang="en-US" sz="4200" b="1" dirty="0" smtClean="0">
                <a:solidFill>
                  <a:srgbClr val="6E0579"/>
                </a:solidFill>
                <a:latin typeface="FangSong" pitchFamily="49" charset="-122"/>
                <a:ea typeface="FangSong" pitchFamily="49" charset="-122"/>
              </a:rPr>
              <a:t>诊</a:t>
            </a:r>
            <a:r>
              <a:rPr lang="zh-CN" altLang="en-US" sz="4200" b="1" dirty="0">
                <a:solidFill>
                  <a:srgbClr val="6E0579"/>
                </a:solidFill>
                <a:latin typeface="FangSong" pitchFamily="49" charset="-122"/>
                <a:ea typeface="FangSong" pitchFamily="49" charset="-122"/>
              </a:rPr>
              <a:t>断式教学方法，在我们学校取得了较好的效果，尤其在高年级，效果非常显著。</a:t>
            </a:r>
          </a:p>
          <a:p>
            <a:pPr>
              <a:buFont typeface="Wingdings" pitchFamily="2" charset="2"/>
              <a:buChar char="q"/>
            </a:pPr>
            <a:r>
              <a:rPr lang="zh-CN" altLang="en-US" sz="4200" b="1" dirty="0" smtClean="0">
                <a:solidFill>
                  <a:srgbClr val="6E0579"/>
                </a:solidFill>
                <a:latin typeface="FangSong" pitchFamily="49" charset="-122"/>
                <a:ea typeface="FangSong" pitchFamily="49" charset="-122"/>
              </a:rPr>
              <a:t>在</a:t>
            </a:r>
            <a:r>
              <a:rPr lang="zh-CN" altLang="en-US" sz="4200" b="1" dirty="0">
                <a:solidFill>
                  <a:srgbClr val="6E0579"/>
                </a:solidFill>
                <a:latin typeface="FangSong" pitchFamily="49" charset="-122"/>
                <a:ea typeface="FangSong" pitchFamily="49" charset="-122"/>
              </a:rPr>
              <a:t>这种方法指导下，每个学生都知道自己该怎么努力，每个星期都明白该做什么。家长也清楚学生在学校里学了什么，该怎样帮助自己的孩子学习。</a:t>
            </a:r>
          </a:p>
          <a:p>
            <a:pPr>
              <a:buFont typeface="Wingdings" pitchFamily="2" charset="2"/>
              <a:buChar char="q"/>
            </a:pPr>
            <a:r>
              <a:rPr lang="zh-CN" altLang="en-US" sz="4200" b="1" dirty="0">
                <a:solidFill>
                  <a:srgbClr val="6E0579"/>
                </a:solidFill>
                <a:latin typeface="FangSong" pitchFamily="49" charset="-122"/>
                <a:ea typeface="FangSong" pitchFamily="49" charset="-122"/>
              </a:rPr>
              <a:t>这种诊断式方法的好处是</a:t>
            </a:r>
            <a:r>
              <a:rPr lang="zh-CN" altLang="en-US" sz="4200" b="1" dirty="0" smtClean="0">
                <a:solidFill>
                  <a:srgbClr val="6E0579"/>
                </a:solidFill>
                <a:latin typeface="FangSong" pitchFamily="49" charset="-122"/>
                <a:ea typeface="FangSong" pitchFamily="49" charset="-122"/>
              </a:rPr>
              <a:t>：</a:t>
            </a:r>
            <a:endParaRPr lang="en-US" altLang="zh-CN" sz="4200" b="1" dirty="0" smtClean="0">
              <a:solidFill>
                <a:srgbClr val="6E0579"/>
              </a:solidFill>
              <a:latin typeface="FangSong" pitchFamily="49" charset="-122"/>
              <a:ea typeface="FangSong" pitchFamily="49" charset="-122"/>
            </a:endParaRPr>
          </a:p>
          <a:p>
            <a:pPr lvl="1">
              <a:buFont typeface="Courier New" pitchFamily="49" charset="0"/>
              <a:buChar char="o"/>
            </a:pPr>
            <a:r>
              <a:rPr lang="zh-CN" altLang="en-US" sz="3400" b="1" dirty="0" smtClean="0">
                <a:solidFill>
                  <a:srgbClr val="6E0579"/>
                </a:solidFill>
                <a:latin typeface="FangSong" pitchFamily="49" charset="-122"/>
                <a:ea typeface="FangSong" pitchFamily="49" charset="-122"/>
              </a:rPr>
              <a:t>经</a:t>
            </a:r>
            <a:r>
              <a:rPr lang="zh-CN" altLang="en-US" sz="3400" b="1" dirty="0">
                <a:solidFill>
                  <a:srgbClr val="6E0579"/>
                </a:solidFill>
                <a:latin typeface="FangSong" pitchFamily="49" charset="-122"/>
                <a:ea typeface="FangSong" pitchFamily="49" charset="-122"/>
              </a:rPr>
              <a:t>过一段时间的努力，学生会转变学习中文的态度，从厌倦学习中文变到盼着周末到中文学校学习了</a:t>
            </a:r>
            <a:r>
              <a:rPr lang="zh-CN" altLang="en-US" sz="3400" b="1" dirty="0" smtClean="0">
                <a:solidFill>
                  <a:srgbClr val="6E0579"/>
                </a:solidFill>
                <a:latin typeface="FangSong" pitchFamily="49" charset="-122"/>
                <a:ea typeface="FangSong" pitchFamily="49" charset="-122"/>
              </a:rPr>
              <a:t>。</a:t>
            </a:r>
            <a:endParaRPr lang="en-US" altLang="zh-CN" sz="3400" b="1" dirty="0" smtClean="0">
              <a:solidFill>
                <a:srgbClr val="6E0579"/>
              </a:solidFill>
              <a:latin typeface="FangSong" pitchFamily="49" charset="-122"/>
              <a:ea typeface="FangSong" pitchFamily="49" charset="-122"/>
            </a:endParaRPr>
          </a:p>
          <a:p>
            <a:pPr lvl="1">
              <a:buFont typeface="Courier New" pitchFamily="49" charset="0"/>
              <a:buChar char="o"/>
            </a:pPr>
            <a:r>
              <a:rPr lang="zh-CN" altLang="en-US" sz="3400" b="1" dirty="0" smtClean="0">
                <a:solidFill>
                  <a:srgbClr val="6E0579"/>
                </a:solidFill>
                <a:latin typeface="FangSong" pitchFamily="49" charset="-122"/>
                <a:ea typeface="FangSong" pitchFamily="49" charset="-122"/>
              </a:rPr>
              <a:t>学生每</a:t>
            </a:r>
            <a:r>
              <a:rPr lang="zh-CN" altLang="en-US" sz="3400" b="1" dirty="0">
                <a:solidFill>
                  <a:srgbClr val="6E0579"/>
                </a:solidFill>
                <a:latin typeface="FangSong" pitchFamily="49" charset="-122"/>
                <a:ea typeface="FangSong" pitchFamily="49" charset="-122"/>
              </a:rPr>
              <a:t>一次到中文学校都能感觉到自己的进步和成长，也能看到自己的不足，知道如何去努力</a:t>
            </a:r>
            <a:r>
              <a:rPr lang="zh-CN" altLang="en-US" sz="3400" b="1" dirty="0" smtClean="0">
                <a:solidFill>
                  <a:srgbClr val="6E0579"/>
                </a:solidFill>
                <a:latin typeface="FangSong" pitchFamily="49" charset="-122"/>
                <a:ea typeface="FangSong" pitchFamily="49" charset="-122"/>
              </a:rPr>
              <a:t>。</a:t>
            </a:r>
            <a:endParaRPr lang="en-US" altLang="zh-CN" sz="3400" b="1" dirty="0" smtClean="0">
              <a:solidFill>
                <a:srgbClr val="6E0579"/>
              </a:solidFill>
              <a:latin typeface="FangSong" pitchFamily="49" charset="-122"/>
              <a:ea typeface="FangSong" pitchFamily="49" charset="-122"/>
            </a:endParaRPr>
          </a:p>
          <a:p>
            <a:pPr lvl="1">
              <a:buFont typeface="Courier New" pitchFamily="49" charset="0"/>
              <a:buChar char="o"/>
            </a:pPr>
            <a:r>
              <a:rPr lang="zh-CN" altLang="en-US" sz="3400" b="1" dirty="0" smtClean="0">
                <a:solidFill>
                  <a:srgbClr val="6E0579"/>
                </a:solidFill>
                <a:latin typeface="FangSong" pitchFamily="49" charset="-122"/>
                <a:ea typeface="FangSong" pitchFamily="49" charset="-122"/>
              </a:rPr>
              <a:t>几</a:t>
            </a:r>
            <a:r>
              <a:rPr lang="zh-CN" altLang="en-US" sz="3400" b="1" dirty="0">
                <a:solidFill>
                  <a:srgbClr val="6E0579"/>
                </a:solidFill>
                <a:latin typeface="FangSong" pitchFamily="49" charset="-122"/>
                <a:ea typeface="FangSong" pitchFamily="49" charset="-122"/>
              </a:rPr>
              <a:t>年下来他们都能具备较强的中文能力，如用中文主持学校的活动、阅读时事新闻、在规定时间内完成命题作文。</a:t>
            </a:r>
          </a:p>
          <a:p>
            <a:pPr marL="0" indent="0">
              <a:buNone/>
            </a:pPr>
            <a:r>
              <a:rPr lang="zh-CN" altLang="en-US" sz="4200" b="1" dirty="0">
                <a:solidFill>
                  <a:srgbClr val="6E0579"/>
                </a:solidFill>
                <a:latin typeface="FangSong" pitchFamily="49" charset="-122"/>
                <a:ea typeface="FangSong" pitchFamily="49" charset="-122"/>
              </a:rPr>
              <a:t>存在的问题</a:t>
            </a:r>
          </a:p>
          <a:p>
            <a:pPr>
              <a:buFont typeface="Wingdings" pitchFamily="2" charset="2"/>
              <a:buChar char="q"/>
            </a:pPr>
            <a:r>
              <a:rPr lang="zh-CN" altLang="en-US" sz="4200" b="1" dirty="0">
                <a:solidFill>
                  <a:srgbClr val="6E0579"/>
                </a:solidFill>
                <a:latin typeface="FangSong" pitchFamily="49" charset="-122"/>
                <a:ea typeface="FangSong" pitchFamily="49" charset="-122"/>
              </a:rPr>
              <a:t>对老师的要求高，新老师不能很快适应。要求老师有较好的汉语功底和教学技能。缺乏汉语功底和教学经验的老师很难准确地把握学生的需求</a:t>
            </a:r>
            <a:r>
              <a:rPr lang="zh-CN" altLang="en-US" sz="4200" b="1" dirty="0" smtClean="0">
                <a:solidFill>
                  <a:srgbClr val="6E0579"/>
                </a:solidFill>
                <a:latin typeface="FangSong" pitchFamily="49" charset="-122"/>
                <a:ea typeface="FangSong" pitchFamily="49" charset="-122"/>
              </a:rPr>
              <a:t>。</a:t>
            </a:r>
            <a:endParaRPr lang="en-US" altLang="zh-CN" sz="4200" b="1" dirty="0" smtClean="0">
              <a:solidFill>
                <a:srgbClr val="6E0579"/>
              </a:solidFill>
              <a:latin typeface="FangSong" pitchFamily="49" charset="-122"/>
              <a:ea typeface="FangSong" pitchFamily="49" charset="-122"/>
            </a:endParaRPr>
          </a:p>
          <a:p>
            <a:pPr>
              <a:buFont typeface="Wingdings" pitchFamily="2" charset="2"/>
              <a:buChar char="q"/>
            </a:pPr>
            <a:r>
              <a:rPr lang="zh-CN" altLang="en-US" sz="4200" b="1" dirty="0" smtClean="0">
                <a:solidFill>
                  <a:srgbClr val="6E0579"/>
                </a:solidFill>
                <a:latin typeface="FangSong" pitchFamily="49" charset="-122"/>
                <a:ea typeface="FangSong" pitchFamily="49" charset="-122"/>
              </a:rPr>
              <a:t>要</a:t>
            </a:r>
            <a:r>
              <a:rPr lang="zh-CN" altLang="en-US" sz="4200" b="1" dirty="0">
                <a:solidFill>
                  <a:srgbClr val="6E0579"/>
                </a:solidFill>
                <a:latin typeface="FangSong" pitchFamily="49" charset="-122"/>
                <a:ea typeface="FangSong" pitchFamily="49" charset="-122"/>
              </a:rPr>
              <a:t>求老师有积极的奉献精神和时间。这种方法要求老师把更多的精力放在准备学生上。为了每周的一次课，老师用在备课上的时间是上课时间的两三倍，甚至更多。对老师来说是一个不小的负担。</a:t>
            </a:r>
          </a:p>
          <a:p>
            <a:pPr>
              <a:buFont typeface="Wingdings" pitchFamily="2" charset="2"/>
              <a:buChar char="q"/>
            </a:pPr>
            <a:r>
              <a:rPr lang="zh-CN" altLang="en-US" sz="4200" b="1" dirty="0">
                <a:solidFill>
                  <a:srgbClr val="6E0579"/>
                </a:solidFill>
                <a:latin typeface="FangSong" pitchFamily="49" charset="-122"/>
                <a:ea typeface="FangSong" pitchFamily="49" charset="-122"/>
              </a:rPr>
              <a:t>家长支持不够，学生不完成作业</a:t>
            </a:r>
            <a:r>
              <a:rPr lang="zh-CN" altLang="en-US" sz="4200" b="1" dirty="0" smtClean="0">
                <a:solidFill>
                  <a:srgbClr val="6E0579"/>
                </a:solidFill>
                <a:latin typeface="FangSong" pitchFamily="49" charset="-122"/>
                <a:ea typeface="FangSong" pitchFamily="49" charset="-122"/>
              </a:rPr>
              <a:t>，会使</a:t>
            </a:r>
            <a:r>
              <a:rPr lang="zh-CN" altLang="en-US" sz="4200" b="1" dirty="0">
                <a:solidFill>
                  <a:srgbClr val="6E0579"/>
                </a:solidFill>
                <a:latin typeface="FangSong" pitchFamily="49" charset="-122"/>
                <a:ea typeface="FangSong" pitchFamily="49" charset="-122"/>
              </a:rPr>
              <a:t>老师的努力成效减小。这种教学方法的核心是将华裔家庭作为教学的辅助环境，把华人家庭要孩子学中文的积极性调动起来，为中文教育服务。如果学生经常不做作业，家长又不督促，这种方法就很难取得成效。</a:t>
            </a:r>
          </a:p>
        </p:txBody>
      </p:sp>
    </p:spTree>
    <p:extLst>
      <p:ext uri="{BB962C8B-B14F-4D97-AF65-F5344CB8AC3E}">
        <p14:creationId xmlns:p14="http://schemas.microsoft.com/office/powerpoint/2010/main" val="2815767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462</TotalTime>
  <Words>2062</Words>
  <Application>Microsoft Office PowerPoint</Application>
  <PresentationFormat>Letter Paper (8.5x11 in)</PresentationFormat>
  <Paragraphs>60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美国周末中文学校华文教育的特殊性与诊断式教学方法</vt:lpstr>
      <vt:lpstr>我理解的华文教育</vt:lpstr>
      <vt:lpstr>周末中文学校的特殊性</vt:lpstr>
      <vt:lpstr>基于中文学校特殊环境形成的 教学理念</vt:lpstr>
      <vt:lpstr>在这样的教学理念下形成的 诊断式教学法</vt:lpstr>
      <vt:lpstr>诊断式教学法的特征（一） 诊断标准</vt:lpstr>
      <vt:lpstr>诊断式教学法的特征（二） 诊断方式</vt:lpstr>
      <vt:lpstr>诊断式教学法的特征（三） 开出“处方”</vt:lpstr>
      <vt:lpstr>诊断式教学法的成效和存在的问题</vt:lpstr>
      <vt:lpstr>结束语</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rjchen</dc:creator>
  <cp:lastModifiedBy>Rongji Chen</cp:lastModifiedBy>
  <cp:revision>18</cp:revision>
  <dcterms:created xsi:type="dcterms:W3CDTF">2012-11-28T23:56:09Z</dcterms:created>
  <dcterms:modified xsi:type="dcterms:W3CDTF">2012-12-07T06:03:14Z</dcterms:modified>
</cp:coreProperties>
</file>