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notesMasterIdLst>
    <p:notesMasterId r:id="rId14"/>
  </p:notesMasterIdLst>
  <p:sldIdLst>
    <p:sldId id="256" r:id="rId2"/>
    <p:sldId id="259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E7E17-7495-4CFC-BCDD-54B6B1CE0032}">
          <p14:sldIdLst>
            <p14:sldId id="256"/>
          </p14:sldIdLst>
        </p14:section>
        <p14:section name="Untitled Section" id="{B35BC1B7-6C73-4ED7-B555-959F57FBAD4E}">
          <p14:sldIdLst>
            <p14:sldId id="259"/>
            <p14:sldId id="257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24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3E0BB-A99A-4D9C-9EFF-7C8AA024191E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82750-547E-462C-82A6-BF9C1D20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86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82750-547E-462C-82A6-BF9C1D20A6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49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DCFA57E-CE1A-43F9-837D-3FD3F8D8B21F}" type="datetimeFigureOut">
              <a:rPr lang="en-US" smtClean="0"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CF56CD0-87FB-41E0-8FC2-322477DF1E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www.slmcs.org/logo.gi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aus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/>
              <a:t>实现梦想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Touching the Dream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Coming together is a beginning. Keeping together is progress. Working together is success. 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9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2590800"/>
            <a:ext cx="4615981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Together, Our Dream Came True! </a:t>
            </a:r>
            <a:br>
              <a:rPr lang="en-US" sz="2400" b="1" dirty="0" smtClean="0"/>
            </a:br>
            <a:r>
              <a:rPr lang="en-US" sz="2400" b="1" dirty="0" smtClean="0"/>
              <a:t>SLMCS successfully opened for Classes on Sept. 8, 2012!</a:t>
            </a:r>
            <a:endParaRPr lang="en-US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343275" cy="499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26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1600201"/>
            <a:ext cx="3733800" cy="248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Celebrated Our New Home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733800" cy="247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29407"/>
            <a:ext cx="3733800" cy="248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Zhang\AppData\Local\Microsoft\Windows\Temporary Internet Files\Content.IE5\8UWI4N87\400965_459442337420774_107469978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48712"/>
            <a:ext cx="3733800" cy="246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Zhang\AppData\Local\Microsoft\Windows\Temporary Internet Files\Content.IE5\Y54H0LVM\538837_459466350751706_152683651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00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Zhang\AppData\Local\Microsoft\Windows\Temporary Internet Files\Content.IE5\81QVTQ6L\285451_459448214086853_47870248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Zhang\AppData\Local\Microsoft\Windows\Temporary Internet Files\Content.IE5\R2LM9YXH\402324_459455350752806_46464143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43825"/>
            <a:ext cx="1134862" cy="15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Zhang\AppData\Local\Microsoft\Windows\Temporary Internet Files\Content.IE5\U8BY9V1Q\253440_459458327419175_760726503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61989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Zhang\AppData\Local\Microsoft\Windows\Temporary Internet Files\Content.IE5\DRAXYBAD\560984_459447297420278_1483213362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808" y="220000"/>
            <a:ext cx="33528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2800" dirty="0"/>
              <a:t>The St. Louis Modern Chinese School was founded in 1997 as a family-oriented non-profit Chinese language school </a:t>
            </a:r>
            <a:endParaRPr lang="en-US" sz="2800" dirty="0" smtClean="0"/>
          </a:p>
          <a:p>
            <a:pPr lvl="0"/>
            <a:r>
              <a:rPr lang="en-US" sz="2800" dirty="0" smtClean="0"/>
              <a:t>Started </a:t>
            </a:r>
            <a:r>
              <a:rPr lang="en-US" sz="2800" dirty="0"/>
              <a:t>with 40 students in 1997, the St. Louis Modern Chinese School currently has over </a:t>
            </a:r>
            <a:r>
              <a:rPr lang="en-US" altLang="zh-CN" sz="2800" dirty="0" smtClean="0"/>
              <a:t>7</a:t>
            </a:r>
            <a:r>
              <a:rPr lang="en-US" sz="2800" dirty="0" smtClean="0"/>
              <a:t>00 </a:t>
            </a:r>
            <a:r>
              <a:rPr lang="en-US" sz="2800" dirty="0"/>
              <a:t>students </a:t>
            </a:r>
            <a:r>
              <a:rPr lang="en-US" sz="2800" dirty="0" smtClean="0"/>
              <a:t>enrolled</a:t>
            </a:r>
          </a:p>
          <a:p>
            <a:pPr lvl="0"/>
            <a:r>
              <a:rPr lang="en-US" sz="2800" dirty="0"/>
              <a:t>SLMCS is operated by volunteers and its financial support is mainly from tuitions and donations from individuals and private business and institutions.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St. Louis Modern Chinese School</a:t>
            </a:r>
            <a:endParaRPr lang="en-US" sz="3600" b="1" dirty="0"/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7315200" y="4800600"/>
            <a:ext cx="1828800" cy="186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16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Top five in Google search for Chinese school 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/>
              <a:t>SLMCS is an active member of </a:t>
            </a:r>
            <a:r>
              <a:rPr lang="en-US" dirty="0">
                <a:hlinkClick r:id="rId2"/>
              </a:rPr>
              <a:t>Chinese School Association </a:t>
            </a:r>
            <a:r>
              <a:rPr lang="en-US" dirty="0"/>
              <a:t>in the United States (CSAUS)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Largest </a:t>
            </a:r>
            <a:r>
              <a:rPr lang="en-US" dirty="0">
                <a:solidFill>
                  <a:prstClr val="black"/>
                </a:solidFill>
              </a:rPr>
              <a:t>in St. Louis and 501(c) not-for-profit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Reach every corner and every company in great St. Louis area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Offer various Chinese and Chinese culture programs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Accomplishments of SLMCS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66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We (over 700 registered students) may not be able to renew our yearly lease and become homeless, </a:t>
            </a:r>
            <a:endParaRPr lang="en-US" dirty="0" smtClean="0"/>
          </a:p>
          <a:p>
            <a:pPr lvl="0"/>
            <a:r>
              <a:rPr lang="en-US" dirty="0" smtClean="0"/>
              <a:t>The </a:t>
            </a:r>
            <a:r>
              <a:rPr lang="en-US" dirty="0"/>
              <a:t>costs of leasing the current school have increased by 20% per year in the last two years. </a:t>
            </a:r>
            <a:endParaRPr lang="en-US" dirty="0" smtClean="0"/>
          </a:p>
          <a:p>
            <a:pPr lvl="0"/>
            <a:r>
              <a:rPr lang="en-US" dirty="0" smtClean="0"/>
              <a:t>Restrictions on the school’s curriculum and expansion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 Facing SLMCS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</a:t>
            </a:r>
            <a:r>
              <a:rPr lang="en-US" dirty="0"/>
              <a:t>sold $7.5 mill. in 2007 </a:t>
            </a:r>
          </a:p>
          <a:p>
            <a:r>
              <a:rPr lang="en-US" dirty="0" smtClean="0"/>
              <a:t>St</a:t>
            </a:r>
            <a:r>
              <a:rPr lang="en-US" dirty="0"/>
              <a:t>. Louis County assessed $3.6 mill. in 2010-2012 </a:t>
            </a:r>
          </a:p>
          <a:p>
            <a:r>
              <a:rPr lang="en-US" dirty="0" smtClean="0"/>
              <a:t>Initial </a:t>
            </a:r>
            <a:r>
              <a:rPr lang="en-US" dirty="0"/>
              <a:t>bidding price $1.5 million </a:t>
            </a:r>
          </a:p>
          <a:p>
            <a:r>
              <a:rPr lang="en-US" dirty="0" smtClean="0"/>
              <a:t>Re-negotiated </a:t>
            </a:r>
            <a:r>
              <a:rPr lang="en-US" dirty="0"/>
              <a:t>final purchase price $1.2 mill. (risking </a:t>
            </a:r>
            <a:r>
              <a:rPr lang="en-US" i="1" dirty="0"/>
              <a:t>a personal loss of $10,000</a:t>
            </a:r>
            <a:r>
              <a:rPr lang="en-US" dirty="0"/>
              <a:t>) – saved SLMCS $300,000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Our New Building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3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697586"/>
              </p:ext>
            </p:extLst>
          </p:nvPr>
        </p:nvGraphicFramePr>
        <p:xfrm>
          <a:off x="871538" y="2674938"/>
          <a:ext cx="740886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9622"/>
                <a:gridCol w="2469622"/>
                <a:gridCol w="246962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SLMCS Saving</a:t>
                      </a:r>
                      <a:endParaRPr lang="en-US" dirty="0"/>
                    </a:p>
                  </a:txBody>
                  <a:tcPr marL="82318" marR="82318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</a:t>
                      </a:r>
                      <a:r>
                        <a:rPr lang="en-US" dirty="0" err="1" smtClean="0"/>
                        <a:t>xxx,xxx</a:t>
                      </a:r>
                      <a:endParaRPr lang="en-US" dirty="0"/>
                    </a:p>
                  </a:txBody>
                  <a:tcPr marL="82318" marR="82318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2318" marR="8231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Donation</a:t>
                      </a:r>
                      <a:endParaRPr lang="en-US" dirty="0"/>
                    </a:p>
                  </a:txBody>
                  <a:tcPr marL="82318" marR="82318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</a:t>
                      </a:r>
                      <a:r>
                        <a:rPr lang="en-US" dirty="0" err="1" smtClean="0"/>
                        <a:t>xxx,xxx</a:t>
                      </a:r>
                      <a:endParaRPr lang="en-US" dirty="0"/>
                    </a:p>
                  </a:txBody>
                  <a:tcPr marL="82318" marR="82318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2318" marR="8231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Bank Loan(4.5% - due in 4 </a:t>
                      </a:r>
                      <a:r>
                        <a:rPr lang="en-US" dirty="0" err="1" smtClean="0"/>
                        <a:t>yrs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L="82318" marR="82318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$xxx,000</a:t>
                      </a:r>
                      <a:endParaRPr lang="en-US" dirty="0"/>
                    </a:p>
                  </a:txBody>
                  <a:tcPr marL="82318" marR="82318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2318" marR="8231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Building Cost</a:t>
                      </a:r>
                      <a:endParaRPr lang="en-US" b="1" dirty="0"/>
                    </a:p>
                  </a:txBody>
                  <a:tcPr marL="82318" marR="82318"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$1,200,000</a:t>
                      </a:r>
                      <a:endParaRPr lang="en-US" b="1" dirty="0"/>
                    </a:p>
                  </a:txBody>
                  <a:tcPr marL="82318" marR="82318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2318" marR="82318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How to Pay for the Purchase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41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</a:t>
            </a:r>
            <a:r>
              <a:rPr lang="en-US" dirty="0"/>
              <a:t>remodeling </a:t>
            </a:r>
            <a:endParaRPr lang="en-US" dirty="0" smtClean="0"/>
          </a:p>
          <a:p>
            <a:r>
              <a:rPr lang="en-US" dirty="0" smtClean="0"/>
              <a:t>Donation </a:t>
            </a:r>
            <a:r>
              <a:rPr lang="en-US" dirty="0"/>
              <a:t>from </a:t>
            </a:r>
            <a:r>
              <a:rPr lang="en-US" dirty="0" smtClean="0"/>
              <a:t>families </a:t>
            </a:r>
            <a:r>
              <a:rPr lang="en-US" dirty="0"/>
              <a:t>and St. Louis </a:t>
            </a:r>
            <a:r>
              <a:rPr lang="en-US" dirty="0" smtClean="0"/>
              <a:t>community</a:t>
            </a:r>
          </a:p>
          <a:p>
            <a:r>
              <a:rPr lang="en-US" dirty="0" smtClean="0"/>
              <a:t>Volunteer </a:t>
            </a:r>
            <a:r>
              <a:rPr lang="en-US" dirty="0"/>
              <a:t>work! (too many to count) </a:t>
            </a:r>
          </a:p>
          <a:p>
            <a:r>
              <a:rPr lang="en-US" dirty="0" smtClean="0"/>
              <a:t>Furniture </a:t>
            </a:r>
            <a:r>
              <a:rPr lang="en-US" dirty="0"/>
              <a:t>donated from several institutions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Remodeling and Furnishing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58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48" y="1600201"/>
            <a:ext cx="295620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People are Our Treasure!</a:t>
            </a:r>
            <a:endParaRPr lang="en-US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82249"/>
            <a:ext cx="3046834" cy="227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1420"/>
            <a:ext cx="3276600" cy="222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55" y="1618878"/>
            <a:ext cx="3258845" cy="215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3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42" y="1600200"/>
            <a:ext cx="3104541" cy="20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We have Hard-Working People Including Our Younger Generation!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285273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945524"/>
            <a:ext cx="3200400" cy="211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15" y="4019983"/>
            <a:ext cx="2972345" cy="196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49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8168</TotalTime>
  <Words>315</Words>
  <Application>Microsoft Office PowerPoint</Application>
  <PresentationFormat>On-screen Show (4:3)</PresentationFormat>
  <Paragraphs>43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Waveform</vt:lpstr>
      <vt:lpstr>实现梦想 Touching the Dream</vt:lpstr>
      <vt:lpstr>St. Louis Modern Chinese School</vt:lpstr>
      <vt:lpstr>Accomplishments of SLMCS</vt:lpstr>
      <vt:lpstr>Challenges Facing SLMCS</vt:lpstr>
      <vt:lpstr>Our New Building</vt:lpstr>
      <vt:lpstr>How to Pay for the Purchase</vt:lpstr>
      <vt:lpstr>Remodeling and Furnishing</vt:lpstr>
      <vt:lpstr>People are Our Treasure!</vt:lpstr>
      <vt:lpstr> We have Hard-Working People Including Our Younger Generation! </vt:lpstr>
      <vt:lpstr>Together, Our Dream Came True!  SLMCS successfully opened for Classes on Sept. 8, 2012!</vt:lpstr>
      <vt:lpstr>We Celebrated Our New Home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实现梦想 Touching the Dream</dc:title>
  <dc:creator>OTS</dc:creator>
  <cp:lastModifiedBy>OTS</cp:lastModifiedBy>
  <cp:revision>23</cp:revision>
  <dcterms:created xsi:type="dcterms:W3CDTF">2012-11-30T04:35:13Z</dcterms:created>
  <dcterms:modified xsi:type="dcterms:W3CDTF">2013-02-02T05:26:33Z</dcterms:modified>
</cp:coreProperties>
</file>