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58" r:id="rId8"/>
    <p:sldId id="275" r:id="rId9"/>
    <p:sldId id="259" r:id="rId10"/>
    <p:sldId id="260" r:id="rId11"/>
    <p:sldId id="261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81" d="100"/>
          <a:sy n="81" d="100"/>
        </p:scale>
        <p:origin x="-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50D1-3C2C-4BCC-AF0F-DE2C5E016D19}" type="datetimeFigureOut">
              <a:rPr lang="en-US" smtClean="0"/>
              <a:pPr/>
              <a:t>12/2/2012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BEA9-A7AE-42F5-8EFD-14972EF0DC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50D1-3C2C-4BCC-AF0F-DE2C5E016D19}" type="datetimeFigureOut">
              <a:rPr lang="en-US" smtClean="0"/>
              <a:pPr/>
              <a:t>12/2/2012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BEA9-A7AE-42F5-8EFD-14972EF0DC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50D1-3C2C-4BCC-AF0F-DE2C5E016D19}" type="datetimeFigureOut">
              <a:rPr lang="en-US" smtClean="0"/>
              <a:pPr/>
              <a:t>12/2/2012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BEA9-A7AE-42F5-8EFD-14972EF0DC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50D1-3C2C-4BCC-AF0F-DE2C5E016D19}" type="datetimeFigureOut">
              <a:rPr lang="en-US" smtClean="0"/>
              <a:pPr/>
              <a:t>12/2/2012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BEA9-A7AE-42F5-8EFD-14972EF0DC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50D1-3C2C-4BCC-AF0F-DE2C5E016D19}" type="datetimeFigureOut">
              <a:rPr lang="en-US" smtClean="0"/>
              <a:pPr/>
              <a:t>12/2/2012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BEA9-A7AE-42F5-8EFD-14972EF0DC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50D1-3C2C-4BCC-AF0F-DE2C5E016D19}" type="datetimeFigureOut">
              <a:rPr lang="en-US" smtClean="0"/>
              <a:pPr/>
              <a:t>12/2/2012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BEA9-A7AE-42F5-8EFD-14972EF0DC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50D1-3C2C-4BCC-AF0F-DE2C5E016D19}" type="datetimeFigureOut">
              <a:rPr lang="en-US" smtClean="0"/>
              <a:pPr/>
              <a:t>12/2/2012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BEA9-A7AE-42F5-8EFD-14972EF0DC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50D1-3C2C-4BCC-AF0F-DE2C5E016D19}" type="datetimeFigureOut">
              <a:rPr lang="en-US" smtClean="0"/>
              <a:pPr/>
              <a:t>12/2/2012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BEA9-A7AE-42F5-8EFD-14972EF0DC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50D1-3C2C-4BCC-AF0F-DE2C5E016D19}" type="datetimeFigureOut">
              <a:rPr lang="en-US" smtClean="0"/>
              <a:pPr/>
              <a:t>12/2/2012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BEA9-A7AE-42F5-8EFD-14972EF0DC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50D1-3C2C-4BCC-AF0F-DE2C5E016D19}" type="datetimeFigureOut">
              <a:rPr lang="en-US" smtClean="0"/>
              <a:pPr/>
              <a:t>12/2/2012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BEA9-A7AE-42F5-8EFD-14972EF0DC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B50D1-3C2C-4BCC-AF0F-DE2C5E016D19}" type="datetimeFigureOut">
              <a:rPr lang="en-US" smtClean="0"/>
              <a:pPr/>
              <a:t>12/2/2012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BEA9-A7AE-42F5-8EFD-14972EF0DC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B50D1-3C2C-4BCC-AF0F-DE2C5E016D19}" type="datetimeFigureOut">
              <a:rPr lang="en-US" smtClean="0"/>
              <a:pPr/>
              <a:t>12/2/2012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BEA9-A7AE-42F5-8EFD-14972EF0DC7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chemeClr val="tx2">
                    <a:lumMod val="75000"/>
                  </a:schemeClr>
                </a:solidFill>
              </a:rPr>
              <a:t>华裔子弟中文教学的特点和方法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  <a:latin typeface="Arial" pitchFamily="34" charset="0"/>
                <a:ea typeface="汉鼎简楷体" pitchFamily="49" charset="-122"/>
              </a:rPr>
              <a:t>周岚岚</a:t>
            </a:r>
            <a:r>
              <a:rPr lang="en-US" altLang="zh-CN" b="1" dirty="0" smtClean="0">
                <a:solidFill>
                  <a:schemeClr val="tx1"/>
                </a:solidFill>
                <a:latin typeface="Arial" pitchFamily="34" charset="0"/>
                <a:ea typeface="汉鼎简楷体" pitchFamily="49" charset="-122"/>
              </a:rPr>
              <a:t>, </a:t>
            </a:r>
            <a:r>
              <a:rPr lang="zh-CN" altLang="en-US" b="1" dirty="0" smtClean="0">
                <a:solidFill>
                  <a:schemeClr val="tx1"/>
                </a:solidFill>
                <a:latin typeface="Arial" pitchFamily="34" charset="0"/>
                <a:ea typeface="汉鼎简楷体" pitchFamily="49" charset="-122"/>
              </a:rPr>
              <a:t>孙燕</a:t>
            </a:r>
            <a:endParaRPr lang="zh-CN" altLang="en-US" b="1" dirty="0" smtClean="0">
              <a:solidFill>
                <a:schemeClr val="tx1"/>
              </a:solidFill>
              <a:ea typeface="汉鼎简楷体" pitchFamily="49" charset="-122"/>
            </a:endParaRPr>
          </a:p>
          <a:p>
            <a:endParaRPr lang="en-US" altLang="zh-CN" b="1" dirty="0" smtClean="0">
              <a:solidFill>
                <a:schemeClr val="tx1"/>
              </a:solidFill>
              <a:latin typeface="Arial" pitchFamily="34" charset="0"/>
              <a:ea typeface="汉鼎简楷体" pitchFamily="49" charset="-122"/>
            </a:endParaRPr>
          </a:p>
          <a:p>
            <a:r>
              <a:rPr lang="zh-CN" altLang="en-US" b="1" dirty="0" smtClean="0">
                <a:solidFill>
                  <a:schemeClr val="tx1"/>
                </a:solidFill>
                <a:latin typeface="Arial" pitchFamily="34" charset="0"/>
                <a:ea typeface="汉鼎简楷体" pitchFamily="49" charset="-122"/>
              </a:rPr>
              <a:t>俄亥俄现代中文学校</a:t>
            </a:r>
            <a:r>
              <a:rPr lang="zh-CN" altLang="en-US" dirty="0" smtClean="0">
                <a:solidFill>
                  <a:schemeClr val="tx1"/>
                </a:solidFill>
                <a:ea typeface="汉鼎简楷体" pitchFamily="49" charset="-122"/>
              </a:rPr>
              <a:t>(</a:t>
            </a:r>
            <a:r>
              <a:rPr lang="en-US" altLang="zh-CN" dirty="0" smtClean="0">
                <a:solidFill>
                  <a:schemeClr val="tx1"/>
                </a:solidFill>
                <a:ea typeface="汉鼎简楷体" pitchFamily="49" charset="-122"/>
              </a:rPr>
              <a:t>OCCS)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教学方法 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向主流学校学习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三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2390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sz="2800" dirty="0" smtClean="0">
                <a:ea typeface="汉鼎简楷体" pitchFamily="49" charset="-122"/>
              </a:rPr>
              <a:t>结合中西文化</a:t>
            </a:r>
            <a:r>
              <a:rPr lang="en-US" altLang="zh-CN" sz="2800" dirty="0" smtClean="0">
                <a:ea typeface="汉鼎简楷体" pitchFamily="49" charset="-122"/>
              </a:rPr>
              <a:t>, </a:t>
            </a:r>
            <a:r>
              <a:rPr lang="zh-CN" altLang="en-US" sz="2800" dirty="0" smtClean="0">
                <a:ea typeface="汉鼎简楷体" pitchFamily="49" charset="-122"/>
              </a:rPr>
              <a:t>不但介绍和庆祝中国的节日</a:t>
            </a:r>
            <a:r>
              <a:rPr lang="en-US" altLang="zh-CN" sz="2800" dirty="0" smtClean="0">
                <a:ea typeface="汉鼎简楷体" pitchFamily="49" charset="-122"/>
              </a:rPr>
              <a:t>, </a:t>
            </a:r>
            <a:r>
              <a:rPr lang="zh-CN" altLang="en-US" sz="2800" dirty="0" smtClean="0">
                <a:ea typeface="汉鼎简楷体" pitchFamily="49" charset="-122"/>
              </a:rPr>
              <a:t>也庆祝西方的节日</a:t>
            </a:r>
            <a:r>
              <a:rPr lang="en-US" altLang="zh-CN" sz="2800" dirty="0" smtClean="0">
                <a:ea typeface="汉鼎简楷体" pitchFamily="49" charset="-122"/>
              </a:rPr>
              <a:t> (Halloween, Valentine, Thanksgiving and Christmas)</a:t>
            </a:r>
          </a:p>
          <a:p>
            <a:pPr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sz="2800" dirty="0" smtClean="0">
                <a:ea typeface="汉鼎简楷体" pitchFamily="49" charset="-122"/>
              </a:rPr>
              <a:t>紧密结合语言和文化的学习</a:t>
            </a:r>
            <a:r>
              <a:rPr lang="en-US" altLang="zh-CN" sz="2800" dirty="0" smtClean="0">
                <a:ea typeface="汉鼎简楷体" pitchFamily="49" charset="-122"/>
              </a:rPr>
              <a:t>,</a:t>
            </a:r>
            <a:r>
              <a:rPr lang="zh-CN" altLang="en-US" sz="2800" dirty="0" smtClean="0">
                <a:latin typeface="Arial" pitchFamily="34" charset="0"/>
                <a:ea typeface="汉鼎简楷体" pitchFamily="49" charset="-122"/>
              </a:rPr>
              <a:t>鼓励学生了解中国文化</a:t>
            </a:r>
            <a:r>
              <a:rPr lang="en-US" altLang="zh-CN" sz="2800" dirty="0" smtClean="0">
                <a:latin typeface="Arial" pitchFamily="34" charset="0"/>
                <a:ea typeface="汉鼎简楷体" pitchFamily="49" charset="-122"/>
              </a:rPr>
              <a:t>. </a:t>
            </a:r>
          </a:p>
          <a:p>
            <a:pPr lvl="1"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sz="2400" dirty="0" smtClean="0">
                <a:ea typeface="汉鼎简楷体" pitchFamily="49" charset="-122"/>
              </a:rPr>
              <a:t>参加中国节的文艺表演</a:t>
            </a:r>
            <a:endParaRPr lang="en-US" altLang="zh-CN" sz="2400" dirty="0" smtClean="0">
              <a:ea typeface="汉鼎简楷体" pitchFamily="49" charset="-122"/>
            </a:endParaRPr>
          </a:p>
          <a:p>
            <a:pPr lvl="1"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sz="2400" dirty="0" smtClean="0">
                <a:ea typeface="汉鼎简楷体" pitchFamily="49" charset="-122"/>
              </a:rPr>
              <a:t>参加中国节的</a:t>
            </a:r>
            <a:r>
              <a:rPr lang="en-US" altLang="zh-CN" sz="2400" dirty="0" smtClean="0">
                <a:ea typeface="汉鼎简楷体" pitchFamily="49" charset="-122"/>
              </a:rPr>
              <a:t>Poster Presentation</a:t>
            </a:r>
          </a:p>
          <a:p>
            <a:pPr lvl="1"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sz="2400" dirty="0" smtClean="0">
                <a:ea typeface="汉鼎简楷体" pitchFamily="49" charset="-122"/>
              </a:rPr>
              <a:t>Class Poster Presentation: </a:t>
            </a:r>
          </a:p>
          <a:p>
            <a:pPr lvl="2"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sz="2000" dirty="0" smtClean="0">
                <a:ea typeface="汉鼎简楷体" pitchFamily="49" charset="-122"/>
              </a:rPr>
              <a:t>“</a:t>
            </a:r>
            <a:r>
              <a:rPr lang="zh-CN" altLang="en-US" sz="2000" dirty="0" smtClean="0">
                <a:ea typeface="汉鼎简楷体" pitchFamily="49" charset="-122"/>
              </a:rPr>
              <a:t>我所</a:t>
            </a:r>
            <a:r>
              <a:rPr lang="zh-CN" altLang="en-US" sz="2000" dirty="0" smtClean="0">
                <a:latin typeface="Arial" pitchFamily="34" charset="0"/>
                <a:ea typeface="汉鼎简楷体" pitchFamily="49" charset="-122"/>
              </a:rPr>
              <a:t>了解的中国</a:t>
            </a:r>
            <a:r>
              <a:rPr lang="en-US" altLang="zh-CN" sz="2000" dirty="0" smtClean="0">
                <a:latin typeface="Arial" pitchFamily="34" charset="0"/>
                <a:ea typeface="汉鼎简楷体" pitchFamily="49" charset="-122"/>
              </a:rPr>
              <a:t>.” </a:t>
            </a:r>
          </a:p>
          <a:p>
            <a:pPr lvl="2"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sz="2000" dirty="0" smtClean="0">
                <a:latin typeface="Arial" pitchFamily="34" charset="0"/>
                <a:ea typeface="汉鼎简楷体" pitchFamily="49" charset="-122"/>
              </a:rPr>
              <a:t>“</a:t>
            </a:r>
            <a:r>
              <a:rPr lang="zh-CN" altLang="en-US" sz="2000" dirty="0" smtClean="0">
                <a:ea typeface="汉鼎简楷体" pitchFamily="49" charset="-122"/>
              </a:rPr>
              <a:t>我所知道的一个城市</a:t>
            </a:r>
            <a:r>
              <a:rPr lang="en-US" altLang="zh-CN" sz="2000" dirty="0" smtClean="0">
                <a:ea typeface="汉鼎简楷体" pitchFamily="49" charset="-122"/>
              </a:rPr>
              <a:t>.”</a:t>
            </a:r>
            <a:endParaRPr lang="en-US" altLang="zh-CN" sz="2000" dirty="0" smtClean="0">
              <a:latin typeface="Arial" pitchFamily="34" charset="0"/>
              <a:ea typeface="汉鼎简楷体" pitchFamily="49" charset="-122"/>
            </a:endParaRPr>
          </a:p>
          <a:p>
            <a:pPr lvl="2">
              <a:lnSpc>
                <a:spcPct val="120000"/>
              </a:lnSpc>
              <a:buClr>
                <a:srgbClr val="0070C0"/>
              </a:buClr>
              <a:buNone/>
            </a:pPr>
            <a:endParaRPr lang="en-US" altLang="zh-CN" sz="2000" dirty="0" smtClean="0">
              <a:ea typeface="汉鼎简楷体" pitchFamily="49" charset="-122"/>
            </a:endParaRPr>
          </a:p>
          <a:p>
            <a:pPr lvl="1"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altLang="zh-CN" sz="2400" dirty="0" smtClean="0">
              <a:ea typeface="汉鼎简楷体" pitchFamily="49" charset="-122"/>
            </a:endParaRPr>
          </a:p>
          <a:p>
            <a:pPr>
              <a:lnSpc>
                <a:spcPct val="120000"/>
              </a:lnSpc>
              <a:buClr>
                <a:srgbClr val="0070C0"/>
              </a:buClr>
              <a:buFont typeface="Wingdings" pitchFamily="2" charset="2"/>
              <a:buChar char="§"/>
            </a:pPr>
            <a:endParaRPr lang="en-US" sz="2800" dirty="0">
              <a:ea typeface="汉鼎简楷体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教学方法 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向主流学校学习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四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b="1" dirty="0" smtClean="0">
                <a:ea typeface="汉鼎简楷体" pitchFamily="49" charset="-122"/>
              </a:rPr>
              <a:t>尊重学生和家长</a:t>
            </a:r>
            <a:r>
              <a:rPr lang="en-US" altLang="zh-CN" b="1" dirty="0" smtClean="0">
                <a:ea typeface="汉鼎简楷体" pitchFamily="49" charset="-122"/>
              </a:rPr>
              <a:t>, </a:t>
            </a:r>
            <a:r>
              <a:rPr lang="zh-CN" altLang="en-US" b="1" dirty="0" smtClean="0">
                <a:ea typeface="汉鼎简楷体" pitchFamily="49" charset="-122"/>
              </a:rPr>
              <a:t>采用西方学校的</a:t>
            </a:r>
            <a:r>
              <a:rPr lang="en-US" altLang="zh-CN" b="1" dirty="0" smtClean="0">
                <a:ea typeface="汉鼎简楷体" pitchFamily="49" charset="-122"/>
              </a:rPr>
              <a:t>Grade System and Parent Conference System:</a:t>
            </a:r>
            <a:endParaRPr lang="en-US" altLang="zh-CN" b="1" dirty="0">
              <a:ea typeface="汉鼎简楷体" pitchFamily="49" charset="-122"/>
            </a:endParaRPr>
          </a:p>
          <a:p>
            <a:pPr lvl="1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b="1" dirty="0" smtClean="0">
                <a:ea typeface="汉鼎简楷体" pitchFamily="49" charset="-122"/>
              </a:rPr>
              <a:t>Extra Credit</a:t>
            </a:r>
          </a:p>
          <a:p>
            <a:pPr lvl="1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b="1" dirty="0" smtClean="0">
                <a:ea typeface="汉鼎简楷体" pitchFamily="49" charset="-122"/>
              </a:rPr>
              <a:t>Makeup System</a:t>
            </a:r>
          </a:p>
          <a:p>
            <a:pPr lvl="1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b="1" dirty="0" smtClean="0">
                <a:ea typeface="汉鼎简楷体" pitchFamily="49" charset="-122"/>
              </a:rPr>
              <a:t>Respect each student</a:t>
            </a:r>
          </a:p>
          <a:p>
            <a:pPr lvl="1">
              <a:lnSpc>
                <a:spcPct val="150000"/>
              </a:lnSpc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b="1" dirty="0" smtClean="0">
                <a:ea typeface="汉鼎简楷体" pitchFamily="49" charset="-122"/>
              </a:rPr>
              <a:t>One on One Parent Conference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  <a:latin typeface="+mj-ea"/>
              </a:rPr>
              <a:t>结语</a:t>
            </a:r>
            <a:endParaRPr lang="en-US" b="1" dirty="0">
              <a:solidFill>
                <a:schemeClr val="tx2">
                  <a:lumMod val="75000"/>
                </a:schemeClr>
              </a:solidFill>
              <a:latin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dirty="0" smtClean="0">
                <a:latin typeface="Arial" pitchFamily="34" charset="0"/>
                <a:ea typeface="汉鼎简楷体" pitchFamily="49" charset="-122"/>
              </a:rPr>
              <a:t>海外中文学校的课程设置应针对海外中文教学的特殊情况，针对不同的学生、不同的家庭、不同的学习目的、兴趣和能力，具有适应性和灵活性，满足华人社区的需要，与主流社会取长补短，做到因材施教，学有所成。</a:t>
            </a:r>
            <a:endParaRPr lang="zh-CN" altLang="en-US" dirty="0" smtClean="0">
              <a:latin typeface="Times New Roman" pitchFamily="18" charset="0"/>
              <a:ea typeface="汉鼎简楷体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>
                <a:solidFill>
                  <a:srgbClr val="002060"/>
                </a:solidFill>
              </a:rPr>
              <a:t>在美国学中文有什么不</a:t>
            </a:r>
            <a:r>
              <a:rPr lang="zh-CN" altLang="en-US" b="1" dirty="0" smtClean="0">
                <a:solidFill>
                  <a:srgbClr val="002060"/>
                </a:solidFill>
              </a:rPr>
              <a:t>同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zh-CN" altLang="en-US" dirty="0"/>
              <a:t>人文环境的不</a:t>
            </a:r>
            <a:r>
              <a:rPr lang="zh-CN" altLang="en-US" dirty="0" smtClean="0"/>
              <a:t>同</a:t>
            </a:r>
            <a:endParaRPr lang="en-US" altLang="zh-CN" dirty="0" smtClean="0"/>
          </a:p>
          <a:p>
            <a:r>
              <a:rPr lang="zh-CN" altLang="en-US" dirty="0" smtClean="0"/>
              <a:t>文</a:t>
            </a:r>
            <a:r>
              <a:rPr lang="zh-CN" altLang="en-US" dirty="0"/>
              <a:t>字的不</a:t>
            </a:r>
            <a:r>
              <a:rPr lang="zh-CN" altLang="en-US" dirty="0" smtClean="0"/>
              <a:t>同</a:t>
            </a:r>
            <a:endParaRPr lang="en-US" altLang="zh-CN" dirty="0" smtClean="0"/>
          </a:p>
          <a:p>
            <a:r>
              <a:rPr lang="zh-CN" altLang="en-US" dirty="0" smtClean="0"/>
              <a:t>学</a:t>
            </a:r>
            <a:r>
              <a:rPr lang="zh-CN" altLang="en-US" dirty="0"/>
              <a:t>习理念</a:t>
            </a:r>
            <a:r>
              <a:rPr lang="en-US" dirty="0"/>
              <a:t>/</a:t>
            </a:r>
            <a:r>
              <a:rPr lang="zh-CN" altLang="en-US" dirty="0"/>
              <a:t>方法的不</a:t>
            </a:r>
            <a:r>
              <a:rPr lang="zh-CN" altLang="en-US" dirty="0" smtClean="0"/>
              <a:t>同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23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2060"/>
                </a:solidFill>
              </a:rPr>
              <a:t>人文环</a:t>
            </a:r>
            <a:r>
              <a:rPr lang="zh-CN" altLang="en-US" b="1" dirty="0" smtClean="0">
                <a:solidFill>
                  <a:srgbClr val="002060"/>
                </a:solidFill>
              </a:rPr>
              <a:t>境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zh-CN" altLang="en-US" dirty="0"/>
              <a:t>在美国，一星期七天只有一天上两小时中文课，加上大的英语人文环境，家里的中文小环境，不能跟在中国学母语比！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73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2060"/>
                </a:solidFill>
              </a:rPr>
              <a:t>文</a:t>
            </a:r>
            <a:r>
              <a:rPr lang="zh-CN" altLang="en-US" b="1" dirty="0" smtClean="0">
                <a:solidFill>
                  <a:srgbClr val="002060"/>
                </a:solidFill>
              </a:rPr>
              <a:t>字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zh-CN" altLang="en-US" dirty="0"/>
              <a:t>英语是拼音文</a:t>
            </a:r>
            <a:r>
              <a:rPr lang="zh-CN" altLang="en-US" dirty="0" smtClean="0"/>
              <a:t>字</a:t>
            </a:r>
            <a:endParaRPr lang="en-US" altLang="zh-CN" dirty="0" smtClean="0"/>
          </a:p>
          <a:p>
            <a:r>
              <a:rPr lang="zh-CN" altLang="en-US" dirty="0" smtClean="0"/>
              <a:t>中</a:t>
            </a:r>
            <a:r>
              <a:rPr lang="zh-CN" altLang="en-US" dirty="0"/>
              <a:t>文是象形文</a:t>
            </a:r>
            <a:r>
              <a:rPr lang="zh-CN" altLang="en-US" dirty="0" smtClean="0"/>
              <a:t>字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2800" dirty="0"/>
              <a:t>汉语拼音是辅助</a:t>
            </a:r>
            <a:r>
              <a:rPr lang="en-US" sz="2800" dirty="0"/>
              <a:t>/</a:t>
            </a:r>
            <a:r>
              <a:rPr lang="zh-CN" altLang="en-US" sz="2800" dirty="0"/>
              <a:t>帮助学中文的工具，而不是文字本</a:t>
            </a:r>
            <a:r>
              <a:rPr lang="zh-CN" altLang="en-US" sz="2800" dirty="0" smtClean="0"/>
              <a:t>身</a:t>
            </a:r>
            <a:r>
              <a:rPr lang="en-US" altLang="zh-CN" sz="2800" dirty="0" smtClean="0"/>
              <a:t>.</a:t>
            </a: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0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2060"/>
                </a:solidFill>
              </a:rPr>
              <a:t>学习理念</a:t>
            </a:r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zh-CN" altLang="en-US" b="1" dirty="0">
                <a:solidFill>
                  <a:srgbClr val="002060"/>
                </a:solidFill>
              </a:rPr>
              <a:t>方</a:t>
            </a:r>
            <a:r>
              <a:rPr lang="zh-CN" altLang="en-US" b="1" dirty="0" smtClean="0">
                <a:solidFill>
                  <a:srgbClr val="002060"/>
                </a:solidFill>
              </a:rPr>
              <a:t>法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zh-CN" altLang="en-US" dirty="0"/>
              <a:t>美国的学习理念</a:t>
            </a:r>
            <a:r>
              <a:rPr lang="en-US" dirty="0"/>
              <a:t>/</a:t>
            </a:r>
            <a:r>
              <a:rPr lang="zh-CN" altLang="en-US" dirty="0"/>
              <a:t>方法是螺旋上升式教育理念。先系统、深入</a:t>
            </a:r>
            <a:r>
              <a:rPr lang="en-US" dirty="0"/>
              <a:t>, </a:t>
            </a:r>
            <a:r>
              <a:rPr lang="zh-CN" altLang="en-US" dirty="0"/>
              <a:t>再分科学习。</a:t>
            </a:r>
            <a:endParaRPr lang="en-US" dirty="0"/>
          </a:p>
          <a:p>
            <a:r>
              <a:rPr lang="zh-CN" altLang="en-US" dirty="0" smtClean="0"/>
              <a:t>中</a:t>
            </a:r>
            <a:r>
              <a:rPr lang="zh-CN" altLang="en-US" dirty="0"/>
              <a:t>国的学习理念</a:t>
            </a:r>
            <a:r>
              <a:rPr lang="en-US" dirty="0"/>
              <a:t>/</a:t>
            </a:r>
            <a:r>
              <a:rPr lang="zh-CN" altLang="en-US" dirty="0"/>
              <a:t>方法是分科学习</a:t>
            </a:r>
            <a:r>
              <a:rPr lang="en-US" dirty="0"/>
              <a:t>, </a:t>
            </a:r>
            <a:r>
              <a:rPr lang="zh-CN" altLang="en-US" dirty="0"/>
              <a:t>先深入</a:t>
            </a:r>
            <a:r>
              <a:rPr lang="en-US" dirty="0"/>
              <a:t>, </a:t>
            </a:r>
            <a:r>
              <a:rPr lang="zh-CN" altLang="en-US" dirty="0"/>
              <a:t>再系统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sz="2800" dirty="0" smtClean="0"/>
              <a:t>在</a:t>
            </a:r>
            <a:r>
              <a:rPr lang="zh-CN" altLang="en-US" sz="2800" dirty="0"/>
              <a:t>有语言大环境的前提下，孩子们首先学习汉字的笔划，汉字的结构，汉字的主要偏旁和简单的构词法。中文是象形文字，学了笔划，偏旁，汉字的结构之后，学起来就会容易了。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767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2060"/>
                </a:solidFill>
              </a:rPr>
              <a:t>中文积累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/>
              <a:t>中文积累的过程是不断地重叠，才不断地积累。关键要坚持不懈，保持环境。要想维持孩子的兴趣而且不忘，我能想到的有</a:t>
            </a:r>
            <a:r>
              <a:rPr lang="zh-CN" altLang="en-US" sz="2800" dirty="0" smtClean="0"/>
              <a:t>：</a:t>
            </a:r>
            <a:endParaRPr lang="en-US" altLang="zh-CN" sz="2800" dirty="0" smtClean="0"/>
          </a:p>
          <a:p>
            <a:r>
              <a:rPr lang="en-US" sz="2800" dirty="0" smtClean="0"/>
              <a:t>1</a:t>
            </a:r>
            <a:r>
              <a:rPr lang="zh-CN" altLang="en-US" sz="2800" dirty="0"/>
              <a:t>、坚持上中文学校</a:t>
            </a:r>
            <a:r>
              <a:rPr lang="zh-CN" altLang="en-US" sz="2800" dirty="0" smtClean="0"/>
              <a:t>。</a:t>
            </a:r>
            <a:endParaRPr lang="en-US" altLang="zh-CN" sz="2800" dirty="0"/>
          </a:p>
          <a:p>
            <a:r>
              <a:rPr lang="en-US" sz="2800" dirty="0" smtClean="0"/>
              <a:t>2</a:t>
            </a:r>
            <a:r>
              <a:rPr lang="zh-CN" altLang="en-US" sz="2800" dirty="0"/>
              <a:t>、看中文电视</a:t>
            </a:r>
            <a:r>
              <a:rPr lang="zh-CN" altLang="en-US" sz="2800" dirty="0" smtClean="0"/>
              <a:t>。</a:t>
            </a:r>
            <a:endParaRPr lang="en-US" altLang="zh-CN" sz="2800" dirty="0"/>
          </a:p>
          <a:p>
            <a:r>
              <a:rPr lang="en-US" sz="2800" dirty="0" smtClean="0"/>
              <a:t>3</a:t>
            </a:r>
            <a:r>
              <a:rPr lang="zh-CN" altLang="en-US" sz="2800" dirty="0"/>
              <a:t>、和孩子一起读适于他们年龄的、有趣的中文读物或小故事</a:t>
            </a:r>
            <a:r>
              <a:rPr lang="zh-CN" altLang="en-US" sz="2800" dirty="0" smtClean="0"/>
              <a:t>。</a:t>
            </a:r>
            <a:endParaRPr lang="en-US" altLang="zh-CN" sz="2800" dirty="0" smtClean="0"/>
          </a:p>
          <a:p>
            <a:r>
              <a:rPr lang="en-US" sz="2800" dirty="0" smtClean="0"/>
              <a:t>4</a:t>
            </a:r>
            <a:r>
              <a:rPr lang="zh-CN" altLang="en-US" sz="2800" dirty="0"/>
              <a:t>、有机会经常回国，是最有效的提高机会。</a:t>
            </a:r>
            <a:endParaRPr lang="en-US" sz="28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423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002060"/>
                </a:solidFill>
                <a:latin typeface="+mj-ea"/>
              </a:rPr>
              <a:t>中文教学特色</a:t>
            </a:r>
            <a:endParaRPr lang="en-US" b="1" dirty="0">
              <a:solidFill>
                <a:srgbClr val="002060"/>
              </a:solidFill>
              <a:latin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sz="3000" dirty="0" smtClean="0">
                <a:latin typeface="Arial" pitchFamily="34" charset="0"/>
                <a:ea typeface="汉鼎简楷体" pitchFamily="49" charset="-122"/>
              </a:rPr>
              <a:t>课堂教学生动活泼</a:t>
            </a:r>
            <a:r>
              <a:rPr lang="en-US" altLang="zh-CN" sz="3000" dirty="0" smtClean="0">
                <a:latin typeface="Arial" pitchFamily="34" charset="0"/>
                <a:ea typeface="汉鼎简楷体" pitchFamily="49" charset="-122"/>
              </a:rPr>
              <a:t>, </a:t>
            </a:r>
            <a:r>
              <a:rPr lang="zh-CN" altLang="en-US" sz="3000" dirty="0" smtClean="0">
                <a:latin typeface="Arial" pitchFamily="34" charset="0"/>
                <a:ea typeface="汉鼎简楷体" pitchFamily="49" charset="-122"/>
              </a:rPr>
              <a:t>激发学生学习兴趣</a:t>
            </a:r>
            <a:endParaRPr lang="en-US" altLang="zh-CN" sz="3000" dirty="0" smtClean="0">
              <a:latin typeface="Arial" pitchFamily="34" charset="0"/>
              <a:ea typeface="汉鼎简楷体" pitchFamily="49" charset="-122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sz="3000" dirty="0" smtClean="0">
                <a:latin typeface="Arial" pitchFamily="34" charset="0"/>
                <a:ea typeface="汉鼎简楷体" pitchFamily="49" charset="-122"/>
              </a:rPr>
              <a:t>有效利用课堂时间</a:t>
            </a:r>
            <a:r>
              <a:rPr lang="en-US" altLang="zh-CN" sz="3000" dirty="0" smtClean="0">
                <a:latin typeface="Arial" pitchFamily="34" charset="0"/>
                <a:ea typeface="汉鼎简楷体" pitchFamily="49" charset="-122"/>
              </a:rPr>
              <a:t>, </a:t>
            </a:r>
            <a:r>
              <a:rPr lang="zh-CN" altLang="en-US" sz="3000" dirty="0" smtClean="0">
                <a:latin typeface="Arial" pitchFamily="34" charset="0"/>
                <a:ea typeface="汉鼎简楷体" pitchFamily="49" charset="-122"/>
              </a:rPr>
              <a:t>督促学生多听多说</a:t>
            </a:r>
            <a:endParaRPr lang="en-US" altLang="zh-CN" sz="3000" dirty="0" smtClean="0">
              <a:latin typeface="Arial" pitchFamily="34" charset="0"/>
              <a:ea typeface="汉鼎简楷体" pitchFamily="49" charset="-122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sz="3000" dirty="0" smtClean="0">
                <a:latin typeface="Arial" pitchFamily="34" charset="0"/>
                <a:ea typeface="汉鼎简楷体" pitchFamily="49" charset="-122"/>
              </a:rPr>
              <a:t>采用各种奖励方式</a:t>
            </a:r>
            <a:r>
              <a:rPr lang="en-US" altLang="zh-CN" sz="3000" dirty="0" smtClean="0">
                <a:latin typeface="Arial" pitchFamily="34" charset="0"/>
                <a:ea typeface="汉鼎简楷体" pitchFamily="49" charset="-122"/>
              </a:rPr>
              <a:t>, </a:t>
            </a:r>
            <a:r>
              <a:rPr lang="zh-CN" altLang="en-US" sz="3000" dirty="0" smtClean="0">
                <a:latin typeface="Arial" pitchFamily="34" charset="0"/>
                <a:ea typeface="汉鼎简楷体" pitchFamily="49" charset="-122"/>
              </a:rPr>
              <a:t>鼓励学生学中文的积极性</a:t>
            </a:r>
            <a:endParaRPr lang="en-US" altLang="zh-CN" sz="3000" dirty="0" smtClean="0">
              <a:latin typeface="Arial" pitchFamily="34" charset="0"/>
              <a:ea typeface="汉鼎简楷体" pitchFamily="49" charset="-122"/>
            </a:endParaRPr>
          </a:p>
          <a:p>
            <a:pPr algn="just"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sz="3000" dirty="0" smtClean="0">
                <a:latin typeface="Arial" pitchFamily="34" charset="0"/>
                <a:ea typeface="汉鼎简楷体" pitchFamily="49" charset="-122"/>
              </a:rPr>
              <a:t>课后加强于家长联系</a:t>
            </a:r>
            <a:r>
              <a:rPr lang="en-US" altLang="zh-CN" sz="3000" dirty="0" smtClean="0">
                <a:latin typeface="Arial" pitchFamily="34" charset="0"/>
                <a:ea typeface="汉鼎简楷体" pitchFamily="49" charset="-122"/>
              </a:rPr>
              <a:t>, </a:t>
            </a:r>
            <a:r>
              <a:rPr lang="zh-CN" altLang="en-US" sz="3000" dirty="0" smtClean="0">
                <a:latin typeface="Arial" pitchFamily="34" charset="0"/>
                <a:ea typeface="汉鼎简楷体" pitchFamily="49" charset="-122"/>
              </a:rPr>
              <a:t>及时听取家长的反馈</a:t>
            </a:r>
            <a:endParaRPr lang="en-US" altLang="zh-CN" sz="3000" dirty="0" smtClean="0">
              <a:latin typeface="Arial" pitchFamily="34" charset="0"/>
              <a:ea typeface="汉鼎简楷体" pitchFamily="49" charset="-122"/>
            </a:endParaRPr>
          </a:p>
          <a:p>
            <a:pPr algn="just"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sz="3000" dirty="0" smtClean="0">
                <a:latin typeface="Arial" pitchFamily="34" charset="0"/>
                <a:ea typeface="汉鼎简楷体" pitchFamily="49" charset="-122"/>
              </a:rPr>
              <a:t>树立老师的威信</a:t>
            </a:r>
            <a:r>
              <a:rPr lang="en-US" altLang="zh-CN" sz="3000" dirty="0" smtClean="0">
                <a:latin typeface="Arial" pitchFamily="34" charset="0"/>
                <a:ea typeface="汉鼎简楷体" pitchFamily="49" charset="-122"/>
              </a:rPr>
              <a:t>, </a:t>
            </a:r>
            <a:r>
              <a:rPr lang="zh-CN" altLang="en-US" sz="3000" dirty="0" smtClean="0">
                <a:latin typeface="Arial" pitchFamily="34" charset="0"/>
                <a:ea typeface="汉鼎简楷体" pitchFamily="49" charset="-122"/>
              </a:rPr>
              <a:t>赢得学生和家长的尊敬</a:t>
            </a:r>
            <a:endParaRPr lang="en-US" altLang="zh-CN" sz="3000" dirty="0" smtClean="0">
              <a:latin typeface="Arial" pitchFamily="34" charset="0"/>
              <a:ea typeface="汉鼎简楷体" pitchFamily="49" charset="-122"/>
            </a:endParaRPr>
          </a:p>
          <a:p>
            <a:pPr algn="just">
              <a:buClr>
                <a:srgbClr val="0070C0"/>
              </a:buClr>
              <a:buFont typeface="Wingdings" pitchFamily="2" charset="2"/>
              <a:buChar char="§"/>
            </a:pPr>
            <a:r>
              <a:rPr lang="en-US" altLang="zh-CN" sz="3000" dirty="0" smtClean="0">
                <a:latin typeface="Arial" pitchFamily="34" charset="0"/>
                <a:ea typeface="汉鼎简楷体" pitchFamily="49" charset="-122"/>
              </a:rPr>
              <a:t>“</a:t>
            </a:r>
            <a:r>
              <a:rPr lang="zh-CN" altLang="en-US" sz="3000" dirty="0" smtClean="0">
                <a:latin typeface="Arial" pitchFamily="34" charset="0"/>
                <a:ea typeface="汉鼎简楷体" pitchFamily="49" charset="-122"/>
              </a:rPr>
              <a:t>背学生</a:t>
            </a:r>
            <a:r>
              <a:rPr lang="en-US" altLang="zh-CN" sz="3000" dirty="0" smtClean="0">
                <a:latin typeface="Arial" pitchFamily="34" charset="0"/>
                <a:ea typeface="汉鼎简楷体" pitchFamily="49" charset="-122"/>
              </a:rPr>
              <a:t>” – </a:t>
            </a:r>
            <a:r>
              <a:rPr lang="zh-CN" altLang="en-US" sz="3000" dirty="0" smtClean="0">
                <a:latin typeface="Arial" pitchFamily="34" charset="0"/>
                <a:ea typeface="汉鼎简楷体" pitchFamily="49" charset="-122"/>
              </a:rPr>
              <a:t>对于不同的学生采用不同的教学方法</a:t>
            </a:r>
            <a:r>
              <a:rPr lang="en-US" altLang="zh-CN" sz="3000" dirty="0" smtClean="0">
                <a:latin typeface="Arial" pitchFamily="34" charset="0"/>
                <a:ea typeface="汉鼎简楷体" pitchFamily="49" charset="-122"/>
              </a:rPr>
              <a:t>,</a:t>
            </a:r>
            <a:r>
              <a:rPr lang="zh-CN" altLang="en-US" sz="3000" dirty="0" smtClean="0">
                <a:latin typeface="Arial" pitchFamily="34" charset="0"/>
                <a:ea typeface="汉鼎简楷体" pitchFamily="49" charset="-122"/>
              </a:rPr>
              <a:t>因材施教</a:t>
            </a:r>
            <a:r>
              <a:rPr lang="en-US" altLang="zh-CN" sz="2600" dirty="0" smtClean="0">
                <a:latin typeface="Arial" pitchFamily="34" charset="0"/>
                <a:ea typeface="汉鼎简楷体" pitchFamily="49" charset="-122"/>
              </a:rPr>
              <a:t>.</a:t>
            </a:r>
            <a:endParaRPr lang="en-US" altLang="zh-CN" sz="3000" dirty="0" smtClean="0">
              <a:latin typeface="Arial" pitchFamily="34" charset="0"/>
              <a:ea typeface="汉鼎简楷体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教学方法 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向主流学校学习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一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altLang="zh-CN" dirty="0" smtClean="0">
              <a:ea typeface="汉鼎简楷体" pitchFamily="49" charset="-122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dirty="0" smtClean="0">
                <a:ea typeface="汉鼎简楷体" pitchFamily="49" charset="-122"/>
              </a:rPr>
              <a:t>采用有趣的教学方法</a:t>
            </a:r>
            <a:r>
              <a:rPr lang="en-US" altLang="zh-CN" dirty="0" smtClean="0">
                <a:ea typeface="汉鼎简楷体" pitchFamily="49" charset="-122"/>
              </a:rPr>
              <a:t>, </a:t>
            </a:r>
            <a:r>
              <a:rPr lang="zh-CN" altLang="en-US" dirty="0" smtClean="0">
                <a:ea typeface="汉鼎简楷体" pitchFamily="49" charset="-122"/>
              </a:rPr>
              <a:t>吸取学生的注意力</a:t>
            </a:r>
            <a:r>
              <a:rPr lang="en-US" altLang="zh-CN" dirty="0" smtClean="0">
                <a:ea typeface="汉鼎简楷体" pitchFamily="49" charset="-122"/>
              </a:rPr>
              <a:t>:</a:t>
            </a:r>
          </a:p>
          <a:p>
            <a:pPr lvl="1">
              <a:buClr>
                <a:srgbClr val="0070C0"/>
              </a:buClr>
              <a:buNone/>
            </a:pPr>
            <a:endParaRPr lang="en-US" altLang="zh-CN" dirty="0" smtClean="0">
              <a:ea typeface="汉鼎简楷体" pitchFamily="49" charset="-122"/>
            </a:endParaRPr>
          </a:p>
          <a:p>
            <a:pPr lvl="1">
              <a:buClr>
                <a:srgbClr val="0070C0"/>
              </a:buClr>
              <a:buNone/>
            </a:pPr>
            <a:r>
              <a:rPr lang="zh-CN" altLang="en-US" dirty="0" smtClean="0">
                <a:ea typeface="汉鼎简楷体" pitchFamily="49" charset="-122"/>
              </a:rPr>
              <a:t>情景造句</a:t>
            </a:r>
            <a:r>
              <a:rPr lang="en-US" altLang="zh-CN" dirty="0" smtClean="0">
                <a:ea typeface="汉鼎简楷体" pitchFamily="49" charset="-122"/>
              </a:rPr>
              <a:t>: “</a:t>
            </a:r>
            <a:r>
              <a:rPr lang="zh-CN" altLang="en-US" dirty="0" smtClean="0">
                <a:ea typeface="汉鼎简楷体" pitchFamily="49" charset="-122"/>
              </a:rPr>
              <a:t>一</a:t>
            </a:r>
            <a:r>
              <a:rPr lang="en-US" altLang="zh-CN" dirty="0" smtClean="0">
                <a:ea typeface="汉鼎简楷体" pitchFamily="49" charset="-122"/>
              </a:rPr>
              <a:t>……</a:t>
            </a:r>
            <a:r>
              <a:rPr lang="zh-CN" altLang="en-US" dirty="0" smtClean="0">
                <a:ea typeface="汉鼎简楷体" pitchFamily="49" charset="-122"/>
              </a:rPr>
              <a:t>就</a:t>
            </a:r>
            <a:r>
              <a:rPr lang="en-US" altLang="zh-CN" dirty="0" smtClean="0">
                <a:ea typeface="汉鼎简楷体" pitchFamily="49" charset="-122"/>
              </a:rPr>
              <a:t>…….” </a:t>
            </a:r>
          </a:p>
          <a:p>
            <a:pPr lvl="1">
              <a:buClr>
                <a:srgbClr val="0070C0"/>
              </a:buClr>
              <a:buNone/>
            </a:pPr>
            <a:r>
              <a:rPr lang="zh-CN" altLang="en-US" dirty="0" smtClean="0">
                <a:ea typeface="汉鼎简楷体" pitchFamily="49" charset="-122"/>
              </a:rPr>
              <a:t>课堂表演</a:t>
            </a:r>
            <a:r>
              <a:rPr lang="en-US" altLang="zh-CN" dirty="0" smtClean="0">
                <a:ea typeface="汉鼎简楷体" pitchFamily="49" charset="-122"/>
              </a:rPr>
              <a:t>: “</a:t>
            </a:r>
            <a:r>
              <a:rPr lang="zh-CN" altLang="en-US" dirty="0" smtClean="0">
                <a:ea typeface="汉鼎简楷体" pitchFamily="49" charset="-122"/>
              </a:rPr>
              <a:t>三个和尚的故事</a:t>
            </a:r>
            <a:r>
              <a:rPr lang="en-US" altLang="zh-CN" dirty="0" smtClean="0">
                <a:ea typeface="汉鼎简楷体" pitchFamily="49" charset="-122"/>
              </a:rPr>
              <a:t>”, “</a:t>
            </a:r>
            <a:r>
              <a:rPr lang="zh-CN" altLang="en-US" dirty="0" smtClean="0">
                <a:ea typeface="汉鼎简楷体" pitchFamily="49" charset="-122"/>
              </a:rPr>
              <a:t>小蝌蚪找妈妈</a:t>
            </a:r>
            <a:r>
              <a:rPr lang="en-US" altLang="zh-CN" dirty="0" smtClean="0">
                <a:ea typeface="汉鼎简楷体" pitchFamily="49" charset="-122"/>
              </a:rPr>
              <a:t>”,</a:t>
            </a:r>
          </a:p>
          <a:p>
            <a:pPr lvl="1">
              <a:buClr>
                <a:srgbClr val="0070C0"/>
              </a:buClr>
              <a:buNone/>
            </a:pPr>
            <a:r>
              <a:rPr lang="zh-CN" altLang="en-US" dirty="0" smtClean="0">
                <a:ea typeface="汉鼎简楷体" pitchFamily="49" charset="-122"/>
              </a:rPr>
              <a:t>用动作解释成语</a:t>
            </a:r>
            <a:r>
              <a:rPr lang="en-US" altLang="zh-CN" dirty="0" smtClean="0">
                <a:ea typeface="汉鼎简楷体" pitchFamily="49" charset="-122"/>
              </a:rPr>
              <a:t>:</a:t>
            </a:r>
          </a:p>
          <a:p>
            <a:pPr lvl="1">
              <a:buClr>
                <a:srgbClr val="0070C0"/>
              </a:buClr>
              <a:buNone/>
            </a:pPr>
            <a:r>
              <a:rPr lang="zh-CN" altLang="en-US" dirty="0" smtClean="0">
                <a:ea typeface="汉鼎简楷体" pitchFamily="49" charset="-122"/>
              </a:rPr>
              <a:t>用词组编故事</a:t>
            </a:r>
            <a:r>
              <a:rPr lang="en-US" altLang="zh-CN" dirty="0" smtClean="0">
                <a:ea typeface="汉鼎简楷体" pitchFamily="49" charset="-122"/>
              </a:rPr>
              <a:t>: </a:t>
            </a:r>
          </a:p>
          <a:p>
            <a:pPr lvl="1">
              <a:buClr>
                <a:srgbClr val="0070C0"/>
              </a:buClr>
              <a:buNone/>
            </a:pPr>
            <a:endParaRPr lang="en-US" altLang="zh-CN" dirty="0" smtClean="0">
              <a:ea typeface="汉鼎简楷体" pitchFamily="49" charset="-122"/>
            </a:endParaRPr>
          </a:p>
          <a:p>
            <a:pPr lvl="1">
              <a:buClr>
                <a:srgbClr val="0070C0"/>
              </a:buClr>
              <a:buNone/>
            </a:pPr>
            <a:endParaRPr lang="en-US" altLang="zh-CN" dirty="0" smtClean="0">
              <a:ea typeface="汉鼎简楷体" pitchFamily="49" charset="-122"/>
            </a:endParaRPr>
          </a:p>
          <a:p>
            <a:pPr lvl="1">
              <a:buClr>
                <a:srgbClr val="0070C0"/>
              </a:buClr>
              <a:buNone/>
            </a:pPr>
            <a:endParaRPr lang="en-US" altLang="zh-CN" dirty="0" smtClean="0">
              <a:ea typeface="汉鼎简楷体" pitchFamily="49" charset="-122"/>
            </a:endParaRPr>
          </a:p>
          <a:p>
            <a:pPr lvl="1">
              <a:buClr>
                <a:srgbClr val="0070C0"/>
              </a:buClr>
              <a:buNone/>
            </a:pPr>
            <a:endParaRPr lang="en-US" altLang="zh-CN" dirty="0" smtClean="0">
              <a:ea typeface="汉鼎简楷体" pitchFamily="49" charset="-122"/>
            </a:endParaRPr>
          </a:p>
          <a:p>
            <a:pPr lvl="1">
              <a:buClr>
                <a:srgbClr val="0070C0"/>
              </a:buClr>
              <a:buNone/>
            </a:pPr>
            <a:endParaRPr lang="en-US" altLang="zh-CN" dirty="0" smtClean="0">
              <a:ea typeface="汉鼎简楷体" pitchFamily="49" charset="-122"/>
            </a:endParaRPr>
          </a:p>
          <a:p>
            <a:pPr>
              <a:buClr>
                <a:srgbClr val="0070C0"/>
              </a:buClr>
              <a:buFont typeface="Wingdings" pitchFamily="2" charset="2"/>
              <a:buChar char="§"/>
            </a:pPr>
            <a:endParaRPr lang="en-US" dirty="0" smtClean="0">
              <a:ea typeface="汉鼎简楷体" pitchFamily="49" charset="-122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endParaRPr lang="en-US" dirty="0">
              <a:ea typeface="汉鼎简楷体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教学方法 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向主流学校学习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zh-CN" altLang="en-US" b="1" dirty="0" smtClean="0">
                <a:solidFill>
                  <a:schemeClr val="tx2">
                    <a:lumMod val="75000"/>
                  </a:schemeClr>
                </a:solidFill>
              </a:rPr>
              <a:t>二</a:t>
            </a:r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en-US" b="1" dirty="0">
              <a:solidFill>
                <a:srgbClr val="002060"/>
              </a:solidFill>
              <a:latin typeface="+mj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010400" cy="4525963"/>
          </a:xfrm>
        </p:spPr>
        <p:txBody>
          <a:bodyPr>
            <a:noAutofit/>
          </a:bodyPr>
          <a:lstStyle/>
          <a:p>
            <a:pPr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dirty="0" smtClean="0">
                <a:ea typeface="汉鼎简楷体" pitchFamily="49" charset="-122"/>
              </a:rPr>
              <a:t>引进各种英文学校的教学方法</a:t>
            </a:r>
            <a:r>
              <a:rPr lang="en-US" altLang="zh-CN" dirty="0" smtClean="0">
                <a:ea typeface="汉鼎简楷体" pitchFamily="49" charset="-122"/>
              </a:rPr>
              <a:t>: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dirty="0" smtClean="0">
                <a:ea typeface="汉鼎简楷体" pitchFamily="49" charset="-122"/>
              </a:rPr>
              <a:t>小明星分享 </a:t>
            </a:r>
            <a:r>
              <a:rPr lang="en-US" altLang="zh-CN" dirty="0" smtClean="0">
                <a:ea typeface="汉鼎简楷体" pitchFamily="49" charset="-122"/>
              </a:rPr>
              <a:t>(Star Student Special Share)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dirty="0" smtClean="0">
                <a:ea typeface="汉鼎简楷体" pitchFamily="49" charset="-122"/>
              </a:rPr>
              <a:t>京京历险记 </a:t>
            </a:r>
            <a:r>
              <a:rPr lang="en-US" altLang="zh-CN" dirty="0" smtClean="0">
                <a:ea typeface="汉鼎简楷体" pitchFamily="49" charset="-122"/>
              </a:rPr>
              <a:t>(Class Mascot)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dirty="0" smtClean="0">
                <a:ea typeface="汉鼎简楷体" pitchFamily="49" charset="-122"/>
              </a:rPr>
              <a:t>讲故事 </a:t>
            </a:r>
            <a:r>
              <a:rPr lang="en-US" altLang="zh-CN" dirty="0" smtClean="0">
                <a:ea typeface="汉鼎简楷体" pitchFamily="49" charset="-122"/>
              </a:rPr>
              <a:t>(Story King or Queen)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dirty="0" smtClean="0">
                <a:ea typeface="汉鼎简楷体" pitchFamily="49" charset="-122"/>
              </a:rPr>
              <a:t>课堂演讲</a:t>
            </a:r>
            <a:r>
              <a:rPr lang="en-US" altLang="zh-CN" dirty="0" smtClean="0">
                <a:ea typeface="汉鼎简楷体" pitchFamily="49" charset="-122"/>
              </a:rPr>
              <a:t>(Class Presentation)</a:t>
            </a: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r>
              <a:rPr lang="zh-CN" altLang="en-US" dirty="0" smtClean="0">
                <a:latin typeface="Arial" pitchFamily="34" charset="0"/>
                <a:ea typeface="汉鼎简楷体" pitchFamily="49" charset="-122"/>
              </a:rPr>
              <a:t>奖励制度</a:t>
            </a:r>
            <a:r>
              <a:rPr lang="en-US" altLang="zh-CN" dirty="0" smtClean="0">
                <a:latin typeface="Arial" pitchFamily="34" charset="0"/>
                <a:ea typeface="汉鼎简楷体" pitchFamily="49" charset="-122"/>
              </a:rPr>
              <a:t>(Award System – How to Earn a Class Party and Individual Award &amp; Treasure Chest)</a:t>
            </a:r>
          </a:p>
          <a:p>
            <a:pPr lvl="1">
              <a:buClr>
                <a:srgbClr val="0070C0"/>
              </a:buClr>
              <a:buNone/>
            </a:pPr>
            <a:endParaRPr lang="en-US" altLang="zh-CN" dirty="0" smtClean="0">
              <a:ea typeface="汉鼎简楷体" pitchFamily="49" charset="-122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endParaRPr lang="en-US" altLang="zh-CN" dirty="0" smtClean="0">
              <a:ea typeface="汉鼎简楷体" pitchFamily="49" charset="-122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endParaRPr lang="en-US" altLang="zh-CN" dirty="0" smtClean="0">
              <a:ea typeface="汉鼎简楷体" pitchFamily="49" charset="-122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endParaRPr lang="en-US" altLang="zh-CN" dirty="0" smtClean="0">
              <a:ea typeface="汉鼎简楷体" pitchFamily="49" charset="-122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endParaRPr lang="en-US" altLang="zh-CN" dirty="0" smtClean="0">
              <a:ea typeface="汉鼎简楷体" pitchFamily="49" charset="-122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endParaRPr lang="en-US" altLang="zh-CN" dirty="0" smtClean="0">
              <a:ea typeface="汉鼎简楷体" pitchFamily="49" charset="-122"/>
            </a:endParaRPr>
          </a:p>
          <a:p>
            <a:pPr lvl="1">
              <a:buClr>
                <a:srgbClr val="0070C0"/>
              </a:buClr>
              <a:buFont typeface="Wingdings" pitchFamily="2" charset="2"/>
              <a:buChar char="§"/>
            </a:pPr>
            <a:endParaRPr lang="zh-CN" altLang="en-US" dirty="0" smtClean="0">
              <a:ea typeface="汉鼎简楷体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989</Words>
  <Application>Microsoft Office PowerPoint</Application>
  <PresentationFormat>On-screen Show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华裔子弟中文教学的特点和方法</vt:lpstr>
      <vt:lpstr>在美国学中文有什么不同  </vt:lpstr>
      <vt:lpstr>人文环境</vt:lpstr>
      <vt:lpstr>文字</vt:lpstr>
      <vt:lpstr>学习理念/方法</vt:lpstr>
      <vt:lpstr>中文积累</vt:lpstr>
      <vt:lpstr>中文教学特色</vt:lpstr>
      <vt:lpstr>教学方法 – 向主流学校学习(一)</vt:lpstr>
      <vt:lpstr>教学方法 – 向主流学校学习(二)</vt:lpstr>
      <vt:lpstr>教学方法 – 向主流学校学习(三)</vt:lpstr>
      <vt:lpstr>教学方法 – 向主流学校学习(四)</vt:lpstr>
      <vt:lpstr>结语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多轨道课程设置的探索与体会</dc:title>
  <dc:creator>OCCS-Registration</dc:creator>
  <cp:lastModifiedBy>Will</cp:lastModifiedBy>
  <cp:revision>62</cp:revision>
  <dcterms:created xsi:type="dcterms:W3CDTF">2010-12-02T06:34:35Z</dcterms:created>
  <dcterms:modified xsi:type="dcterms:W3CDTF">2012-12-02T18:59:55Z</dcterms:modified>
</cp:coreProperties>
</file>